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89" r:id="rId5"/>
    <p:sldId id="282" r:id="rId6"/>
    <p:sldId id="281" r:id="rId7"/>
    <p:sldId id="283" r:id="rId8"/>
    <p:sldId id="284" r:id="rId9"/>
    <p:sldId id="285" r:id="rId10"/>
    <p:sldId id="286" r:id="rId11"/>
    <p:sldId id="287" r:id="rId12"/>
    <p:sldId id="296" r:id="rId13"/>
    <p:sldId id="290" r:id="rId14"/>
    <p:sldId id="295" r:id="rId15"/>
    <p:sldId id="291" r:id="rId16"/>
    <p:sldId id="288" r:id="rId17"/>
    <p:sldId id="292" r:id="rId18"/>
    <p:sldId id="294" r:id="rId19"/>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4605" autoAdjust="0"/>
  </p:normalViewPr>
  <p:slideViewPr>
    <p:cSldViewPr snapToGrid="0">
      <p:cViewPr varScale="1">
        <p:scale>
          <a:sx n="84" d="100"/>
          <a:sy n="84" d="100"/>
        </p:scale>
        <p:origin x="475" y="77"/>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rtlCol="0"/>
        <a:lstStyle/>
        <a:p>
          <a:pPr rtl="0"/>
          <a:endParaRPr lang="en-US"/>
        </a:p>
      </dgm:t>
    </dgm:pt>
    <dgm:pt modelId="{E754A2A0-41CE-428B-9DDC-DCD1FD12D16A}">
      <dgm:prSet/>
      <dgm:spPr/>
      <dgm:t>
        <a:bodyPr rtlCol="0"/>
        <a:lstStyle/>
        <a:p>
          <a:pPr>
            <a:lnSpc>
              <a:spcPct val="100000"/>
            </a:lnSpc>
            <a:defRPr b="1"/>
          </a:pPr>
          <a:r>
            <a:rPr lang="es-MX" noProof="0" dirty="0"/>
            <a:t>PowerPoint</a:t>
          </a:r>
        </a:p>
      </dgm:t>
    </dgm:pt>
    <dgm:pt modelId="{BE164097-A5AA-4EA1-9E64-D7FCD4DD2A4E}" type="parTrans" cxnId="{507A74C7-FEAF-4A4C-9250-0613CBC2F127}">
      <dgm:prSet/>
      <dgm:spPr/>
      <dgm:t>
        <a:bodyPr rtlCol="0"/>
        <a:lstStyle/>
        <a:p>
          <a:pPr rtl="0"/>
          <a:endParaRPr lang="es-MX" noProof="0" dirty="0"/>
        </a:p>
      </dgm:t>
    </dgm:pt>
    <dgm:pt modelId="{02D8D4EF-9694-45C7-AF26-E20371B3C352}" type="sibTrans" cxnId="{507A74C7-FEAF-4A4C-9250-0613CBC2F127}">
      <dgm:prSet/>
      <dgm:spPr/>
      <dgm:t>
        <a:bodyPr rtlCol="0"/>
        <a:lstStyle/>
        <a:p>
          <a:pPr rtl="0"/>
          <a:endParaRPr lang="es-MX" noProof="0" dirty="0"/>
        </a:p>
      </dgm:t>
    </dgm:pt>
    <dgm:pt modelId="{C2F66EED-74C3-4F36-A1D4-8AFCBB009938}">
      <dgm:prSet/>
      <dgm:spPr/>
      <dgm:t>
        <a:bodyPr rtlCol="0"/>
        <a:lstStyle/>
        <a:p>
          <a:pPr>
            <a:lnSpc>
              <a:spcPct val="100000"/>
            </a:lnSpc>
          </a:pPr>
          <a:r>
            <a:rPr lang="es-MX" noProof="0" dirty="0"/>
            <a:t>Para presentación de información introductoria</a:t>
          </a:r>
        </a:p>
      </dgm:t>
    </dgm:pt>
    <dgm:pt modelId="{5CF5C62A-BD1A-4922-92B6-33ECA44C1F76}" type="parTrans" cxnId="{7A243DB8-C0B8-4718-B558-CE939B8FF03E}">
      <dgm:prSet/>
      <dgm:spPr/>
      <dgm:t>
        <a:bodyPr rtlCol="0"/>
        <a:lstStyle/>
        <a:p>
          <a:pPr rtl="0"/>
          <a:endParaRPr lang="es-MX" noProof="0" dirty="0"/>
        </a:p>
      </dgm:t>
    </dgm:pt>
    <dgm:pt modelId="{F9BAA161-AAEC-4A41-B4D9-A27EAD80526E}" type="sibTrans" cxnId="{7A243DB8-C0B8-4718-B558-CE939B8FF03E}">
      <dgm:prSet/>
      <dgm:spPr/>
      <dgm:t>
        <a:bodyPr rtlCol="0"/>
        <a:lstStyle/>
        <a:p>
          <a:pPr rtl="0"/>
          <a:endParaRPr lang="es-MX" noProof="0" dirty="0"/>
        </a:p>
      </dgm:t>
    </dgm:pt>
    <dgm:pt modelId="{DCCE571A-4D30-4294-ABAF-6885F619D2D9}">
      <dgm:prSet/>
      <dgm:spPr/>
      <dgm:t>
        <a:bodyPr rtlCol="0"/>
        <a:lstStyle/>
        <a:p>
          <a:pPr>
            <a:lnSpc>
              <a:spcPct val="100000"/>
            </a:lnSpc>
            <a:defRPr b="1"/>
          </a:pPr>
          <a:r>
            <a:rPr lang="es-MX" noProof="0" dirty="0"/>
            <a:t>Excel</a:t>
          </a:r>
        </a:p>
      </dgm:t>
    </dgm:pt>
    <dgm:pt modelId="{3AD83C96-5A95-4337-BF2D-97454AF7F108}" type="parTrans" cxnId="{E70347E4-4461-4B80-8927-4CA0AEBFAAF8}">
      <dgm:prSet/>
      <dgm:spPr/>
      <dgm:t>
        <a:bodyPr rtlCol="0"/>
        <a:lstStyle/>
        <a:p>
          <a:pPr rtl="0"/>
          <a:endParaRPr lang="es-MX" noProof="0" dirty="0"/>
        </a:p>
      </dgm:t>
    </dgm:pt>
    <dgm:pt modelId="{2C1DF6EC-6090-4926-A556-3D2417B7F2AA}" type="sibTrans" cxnId="{E70347E4-4461-4B80-8927-4CA0AEBFAAF8}">
      <dgm:prSet/>
      <dgm:spPr/>
      <dgm:t>
        <a:bodyPr rtlCol="0"/>
        <a:lstStyle/>
        <a:p>
          <a:pPr rtl="0"/>
          <a:endParaRPr lang="es-MX" noProof="0" dirty="0"/>
        </a:p>
      </dgm:t>
    </dgm:pt>
    <dgm:pt modelId="{B4C55E9F-B5C0-4AD1-919B-D2D83AC9CD40}">
      <dgm:prSet/>
      <dgm:spPr/>
      <dgm:t>
        <a:bodyPr rtlCol="0"/>
        <a:lstStyle/>
        <a:p>
          <a:pPr>
            <a:lnSpc>
              <a:spcPct val="100000"/>
            </a:lnSpc>
          </a:pPr>
          <a:r>
            <a:rPr lang="es-MX" noProof="0" dirty="0"/>
            <a:t>Como software de análisis de datos</a:t>
          </a:r>
        </a:p>
      </dgm:t>
    </dgm:pt>
    <dgm:pt modelId="{D1B05DEA-DFE0-4560-B75F-1C2BCB67A7C6}" type="parTrans" cxnId="{B2BEE9D2-644C-400C-8E33-2C4491C5B104}">
      <dgm:prSet/>
      <dgm:spPr/>
      <dgm:t>
        <a:bodyPr rtlCol="0"/>
        <a:lstStyle/>
        <a:p>
          <a:pPr rtl="0"/>
          <a:endParaRPr lang="es-MX" noProof="0" dirty="0"/>
        </a:p>
      </dgm:t>
    </dgm:pt>
    <dgm:pt modelId="{A6301E27-5ACC-4907-A7C8-B41877235C87}" type="sibTrans" cxnId="{B2BEE9D2-644C-400C-8E33-2C4491C5B104}">
      <dgm:prSet/>
      <dgm:spPr/>
      <dgm:t>
        <a:bodyPr rtlCol="0"/>
        <a:lstStyle/>
        <a:p>
          <a:pPr rtl="0"/>
          <a:endParaRPr lang="es-MX" noProof="0" dirty="0"/>
        </a:p>
      </dgm:t>
    </dgm:pt>
    <dgm:pt modelId="{1C1B28B7-2609-4BAA-AAAB-5801EDFD334C}">
      <dgm:prSet/>
      <dgm:spPr/>
      <dgm:t>
        <a:bodyPr rtlCol="0"/>
        <a:lstStyle/>
        <a:p>
          <a:pPr>
            <a:lnSpc>
              <a:spcPct val="100000"/>
            </a:lnSpc>
            <a:defRPr b="1"/>
          </a:pPr>
          <a:r>
            <a:rPr lang="es-MX" noProof="0" dirty="0" err="1"/>
            <a:t>Tableau</a:t>
          </a:r>
          <a:endParaRPr lang="es-MX" noProof="0" dirty="0"/>
        </a:p>
      </dgm:t>
    </dgm:pt>
    <dgm:pt modelId="{2BF5F791-D223-44A4-B231-6C3F4B786D08}" type="parTrans" cxnId="{05037335-2E5B-48BE-86A9-5372B1A16299}">
      <dgm:prSet/>
      <dgm:spPr/>
      <dgm:t>
        <a:bodyPr rtlCol="0"/>
        <a:lstStyle/>
        <a:p>
          <a:pPr rtl="0"/>
          <a:endParaRPr lang="es-MX" noProof="0" dirty="0"/>
        </a:p>
      </dgm:t>
    </dgm:pt>
    <dgm:pt modelId="{A432C086-9156-4D32-A06E-6E237CC66D92}" type="sibTrans" cxnId="{05037335-2E5B-48BE-86A9-5372B1A16299}">
      <dgm:prSet/>
      <dgm:spPr/>
      <dgm:t>
        <a:bodyPr rtlCol="0"/>
        <a:lstStyle/>
        <a:p>
          <a:pPr rtl="0"/>
          <a:endParaRPr lang="es-MX" noProof="0" dirty="0"/>
        </a:p>
      </dgm:t>
    </dgm:pt>
    <dgm:pt modelId="{28C188E4-A3B1-47AF-802E-B2DED21921BA}">
      <dgm:prSet/>
      <dgm:spPr/>
      <dgm:t>
        <a:bodyPr rtlCol="0"/>
        <a:lstStyle/>
        <a:p>
          <a:pPr>
            <a:lnSpc>
              <a:spcPct val="100000"/>
            </a:lnSpc>
          </a:pPr>
          <a:r>
            <a:rPr lang="es-MX" noProof="0" dirty="0"/>
            <a:t>Para la visualización de datos</a:t>
          </a:r>
        </a:p>
      </dgm:t>
    </dgm:pt>
    <dgm:pt modelId="{C89C556F-BA69-4B68-9F7C-1121B26764B0}" type="parTrans" cxnId="{B807BF75-BC86-4A84-AB83-7B8BC68E737C}">
      <dgm:prSet/>
      <dgm:spPr/>
      <dgm:t>
        <a:bodyPr rtlCol="0"/>
        <a:lstStyle/>
        <a:p>
          <a:pPr rtl="0"/>
          <a:endParaRPr lang="es-MX" noProof="0" dirty="0"/>
        </a:p>
      </dgm:t>
    </dgm:pt>
    <dgm:pt modelId="{7BEFF1EA-4DB5-4BD3-A89B-DF0184626A1A}" type="sibTrans" cxnId="{B807BF75-BC86-4A84-AB83-7B8BC68E737C}">
      <dgm:prSet/>
      <dgm:spPr/>
      <dgm:t>
        <a:bodyPr rtlCol="0"/>
        <a:lstStyle/>
        <a:p>
          <a:pPr rtl="0"/>
          <a:endParaRPr lang="es-MX" noProof="0" dirty="0"/>
        </a:p>
      </dgm:t>
    </dgm:pt>
    <dgm:pt modelId="{071926C8-9E08-4BE0-A1E4-133B16FF713E}" type="pres">
      <dgm:prSet presAssocID="{E817CCF5-DA3F-4E5F-BE7C-D8111B2BFEBA}" presName="root" presStyleCnt="0">
        <dgm:presLayoutVars>
          <dgm:dir/>
          <dgm:resizeHandles val="exact"/>
        </dgm:presLayoutVars>
      </dgm:prSet>
      <dgm:spPr/>
      <dgm:t>
        <a:bodyPr/>
        <a:lstStyle/>
        <a:p>
          <a:endParaRPr lang="es-ES"/>
        </a:p>
      </dgm:t>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custLinFactX="135662" custLinFactNeighborX="200000" custLinFactNeighborY="53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t>
        <a:bodyPr/>
        <a:lstStyle/>
        <a:p>
          <a:endParaRPr lang="es-ES"/>
        </a:p>
      </dgm:t>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t>
        <a:bodyPr/>
        <a:lstStyle/>
        <a:p>
          <a:endParaRPr lang="es-ES"/>
        </a:p>
      </dgm:t>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custLinFactX="141786" custLinFactNeighborX="200000" custLinFactNeighborY="539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t>
        <a:bodyPr/>
        <a:lstStyle/>
        <a:p>
          <a:endParaRPr lang="es-ES"/>
        </a:p>
      </dgm:t>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t>
        <a:bodyPr/>
        <a:lstStyle/>
        <a:p>
          <a:endParaRPr lang="es-ES"/>
        </a:p>
      </dgm:t>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custLinFactX="-300000" custLinFactNeighborX="-370883" custLinFactNeighborY="539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t>
        <a:bodyPr/>
        <a:lstStyle/>
        <a:p>
          <a:endParaRPr lang="es-ES"/>
        </a:p>
      </dgm:t>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t>
        <a:bodyPr/>
        <a:lstStyle/>
        <a:p>
          <a:endParaRPr lang="es-ES"/>
        </a:p>
      </dgm:t>
    </dgm:pt>
  </dgm:ptLst>
  <dgm:cxnLst>
    <dgm:cxn modelId="{7A243DB8-C0B8-4718-B558-CE939B8FF03E}" srcId="{E754A2A0-41CE-428B-9DDC-DCD1FD12D16A}" destId="{C2F66EED-74C3-4F36-A1D4-8AFCBB009938}" srcOrd="0" destOrd="0" parTransId="{5CF5C62A-BD1A-4922-92B6-33ECA44C1F76}" sibTransId="{F9BAA161-AAEC-4A41-B4D9-A27EAD80526E}"/>
    <dgm:cxn modelId="{4D6131AC-1805-4438-A39D-4F587C933D11}" type="presOf" srcId="{E817CCF5-DA3F-4E5F-BE7C-D8111B2BFEBA}" destId="{071926C8-9E08-4BE0-A1E4-133B16FF713E}"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1CCE1B3A-0A40-44CD-A839-C37BCA6E0D94}" type="presOf" srcId="{B4C55E9F-B5C0-4AD1-919B-D2D83AC9CD40}" destId="{7CD40649-A74C-4AD8-B9D0-2573A1955C91}"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B2BEE9D2-644C-400C-8E33-2C4491C5B104}" srcId="{DCCE571A-4D30-4294-ABAF-6885F619D2D9}" destId="{B4C55E9F-B5C0-4AD1-919B-D2D83AC9CD40}" srcOrd="0" destOrd="0" parTransId="{D1B05DEA-DFE0-4560-B75F-1C2BCB67A7C6}" sibTransId="{A6301E27-5ACC-4907-A7C8-B41877235C87}"/>
    <dgm:cxn modelId="{55A931F7-B2A3-4173-A574-A80CB726BAE2}" type="presOf" srcId="{C2F66EED-74C3-4F36-A1D4-8AFCBB009938}" destId="{DD091D0A-5A25-4241-91F3-18D32B0BDD4F}" srcOrd="0" destOrd="0" presId="urn:microsoft.com/office/officeart/2018/5/layout/CenteredIconLabelDescriptionList"/>
    <dgm:cxn modelId="{E70347E4-4461-4B80-8927-4CA0AEBFAAF8}" srcId="{E817CCF5-DA3F-4E5F-BE7C-D8111B2BFEBA}" destId="{DCCE571A-4D30-4294-ABAF-6885F619D2D9}" srcOrd="1" destOrd="0" parTransId="{3AD83C96-5A95-4337-BF2D-97454AF7F108}" sibTransId="{2C1DF6EC-6090-4926-A556-3D2417B7F2AA}"/>
    <dgm:cxn modelId="{C5FF5745-4781-44B9-BC29-74DCE41C1172}" type="presOf" srcId="{DCCE571A-4D30-4294-ABAF-6885F619D2D9}" destId="{3C1752BD-6530-4141-80E9-9A0923780DCB}"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6F7E1B4A-66A4-466F-97C5-ED0892509BF2}" type="presOf" srcId="{28C188E4-A3B1-47AF-802E-B2DED21921BA}" destId="{6418EBED-F111-425B-8EE2-06B8B2297A68}" srcOrd="0" destOrd="0" presId="urn:microsoft.com/office/officeart/2018/5/layout/CenteredIconLabelDescriptionList"/>
    <dgm:cxn modelId="{079E1015-BF7E-499A-99C0-BA5607789253}" type="presOf" srcId="{E754A2A0-41CE-428B-9DDC-DCD1FD12D16A}" destId="{DF27DA54-DCB6-45F4-890E-F7DCC5A4BE12}"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4635850" y="81212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92958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333500">
            <a:lnSpc>
              <a:spcPct val="100000"/>
            </a:lnSpc>
            <a:spcBef>
              <a:spcPct val="0"/>
            </a:spcBef>
            <a:spcAft>
              <a:spcPct val="35000"/>
            </a:spcAft>
            <a:defRPr b="1"/>
          </a:pPr>
          <a:r>
            <a:rPr lang="es-MX" sz="3000" kern="1200" noProof="0" dirty="0"/>
            <a:t>PowerPoint</a:t>
          </a:r>
        </a:p>
      </dsp:txBody>
      <dsp:txXfrm>
        <a:off x="4228" y="1929581"/>
        <a:ext cx="3088125" cy="463218"/>
      </dsp:txXfrm>
    </dsp:sp>
    <dsp:sp modelId="{DD091D0A-5A25-4241-91F3-18D32B0BDD4F}">
      <dsp:nvSpPr>
        <dsp:cNvPr id="0" name=""/>
        <dsp:cNvSpPr/>
      </dsp:nvSpPr>
      <dsp:spPr>
        <a:xfrm>
          <a:off x="4228" y="2436941"/>
          <a:ext cx="3088125" cy="523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755650">
            <a:lnSpc>
              <a:spcPct val="100000"/>
            </a:lnSpc>
            <a:spcBef>
              <a:spcPct val="0"/>
            </a:spcBef>
            <a:spcAft>
              <a:spcPct val="35000"/>
            </a:spcAft>
          </a:pPr>
          <a:r>
            <a:rPr lang="es-MX" sz="1700" kern="1200" noProof="0" dirty="0"/>
            <a:t>Para presentación de información introductoria</a:t>
          </a:r>
        </a:p>
      </dsp:txBody>
      <dsp:txXfrm>
        <a:off x="4228" y="2436941"/>
        <a:ext cx="3088125" cy="523975"/>
      </dsp:txXfrm>
    </dsp:sp>
    <dsp:sp modelId="{210823F6-AC1A-46E3-9D99-A319DF497539}">
      <dsp:nvSpPr>
        <dsp:cNvPr id="0" name=""/>
        <dsp:cNvSpPr/>
      </dsp:nvSpPr>
      <dsp:spPr>
        <a:xfrm>
          <a:off x="8330588" y="81212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92958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333500">
            <a:lnSpc>
              <a:spcPct val="100000"/>
            </a:lnSpc>
            <a:spcBef>
              <a:spcPct val="0"/>
            </a:spcBef>
            <a:spcAft>
              <a:spcPct val="35000"/>
            </a:spcAft>
            <a:defRPr b="1"/>
          </a:pPr>
          <a:r>
            <a:rPr lang="es-MX" sz="3000" kern="1200" noProof="0" dirty="0"/>
            <a:t>Excel</a:t>
          </a:r>
        </a:p>
      </dsp:txBody>
      <dsp:txXfrm>
        <a:off x="3632774" y="1929581"/>
        <a:ext cx="3088125" cy="463218"/>
      </dsp:txXfrm>
    </dsp:sp>
    <dsp:sp modelId="{7CD40649-A74C-4AD8-B9D0-2573A1955C91}">
      <dsp:nvSpPr>
        <dsp:cNvPr id="0" name=""/>
        <dsp:cNvSpPr/>
      </dsp:nvSpPr>
      <dsp:spPr>
        <a:xfrm>
          <a:off x="3632774" y="2436941"/>
          <a:ext cx="3088125" cy="523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755650">
            <a:lnSpc>
              <a:spcPct val="100000"/>
            </a:lnSpc>
            <a:spcBef>
              <a:spcPct val="0"/>
            </a:spcBef>
            <a:spcAft>
              <a:spcPct val="35000"/>
            </a:spcAft>
          </a:pPr>
          <a:r>
            <a:rPr lang="es-MX" sz="1700" kern="1200" noProof="0" dirty="0"/>
            <a:t>Como software de análisis de datos</a:t>
          </a:r>
        </a:p>
      </dsp:txBody>
      <dsp:txXfrm>
        <a:off x="3632774" y="2436941"/>
        <a:ext cx="3088125" cy="523975"/>
      </dsp:txXfrm>
    </dsp:sp>
    <dsp:sp modelId="{B0A3ABD2-C471-4A21-8AEF-3843C86919E1}">
      <dsp:nvSpPr>
        <dsp:cNvPr id="0" name=""/>
        <dsp:cNvSpPr/>
      </dsp:nvSpPr>
      <dsp:spPr>
        <a:xfrm>
          <a:off x="1013765" y="81212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92958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333500">
            <a:lnSpc>
              <a:spcPct val="100000"/>
            </a:lnSpc>
            <a:spcBef>
              <a:spcPct val="0"/>
            </a:spcBef>
            <a:spcAft>
              <a:spcPct val="35000"/>
            </a:spcAft>
            <a:defRPr b="1"/>
          </a:pPr>
          <a:r>
            <a:rPr lang="es-MX" sz="3000" kern="1200" noProof="0" dirty="0" err="1"/>
            <a:t>Tableau</a:t>
          </a:r>
          <a:endParaRPr lang="es-MX" sz="3000" kern="1200" noProof="0" dirty="0"/>
        </a:p>
      </dsp:txBody>
      <dsp:txXfrm>
        <a:off x="7261321" y="1929581"/>
        <a:ext cx="3088125" cy="463218"/>
      </dsp:txXfrm>
    </dsp:sp>
    <dsp:sp modelId="{6418EBED-F111-425B-8EE2-06B8B2297A68}">
      <dsp:nvSpPr>
        <dsp:cNvPr id="0" name=""/>
        <dsp:cNvSpPr/>
      </dsp:nvSpPr>
      <dsp:spPr>
        <a:xfrm>
          <a:off x="7261321" y="2436941"/>
          <a:ext cx="3088125" cy="523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755650">
            <a:lnSpc>
              <a:spcPct val="100000"/>
            </a:lnSpc>
            <a:spcBef>
              <a:spcPct val="0"/>
            </a:spcBef>
            <a:spcAft>
              <a:spcPct val="35000"/>
            </a:spcAft>
          </a:pPr>
          <a:r>
            <a:rPr lang="es-MX" sz="1700" kern="1200" noProof="0" dirty="0"/>
            <a:t>Para la visualización de datos</a:t>
          </a:r>
        </a:p>
      </dsp:txBody>
      <dsp:txXfrm>
        <a:off x="7261321" y="2436941"/>
        <a:ext cx="3088125" cy="523975"/>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Ícono centrado Lista de descripción de la etiqueta"/>
  <dgm:desc val="Se usa para mostrar fragmentos de información no secuenciales o agrupados. El marcador de posición contiene un ícono o una imagen pequeña, y los cuadros de texto correspondientes muestran el texto de nivel 1 y nivel 2, respectivamente. Funciona bien para un texto mínimo de Nivel 1 acompañado de un texto más largo de Nivel do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94E1F0-58E4-4299-825B-0ABA6F865A0E}" type="datetime1">
              <a:rPr lang="es-MX" smtClean="0"/>
              <a:t>11/10/2024</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9B9E0C-B5FC-4603-9EEF-1F899A5FC23B}" type="slidenum">
              <a:rPr lang="es-MX" smtClean="0"/>
              <a:t>‹Nº›</a:t>
            </a:fld>
            <a:endParaRPr lang="es-MX" dirty="0"/>
          </a:p>
        </p:txBody>
      </p:sp>
    </p:spTree>
    <p:extLst>
      <p:ext uri="{BB962C8B-B14F-4D97-AF65-F5344CB8AC3E}">
        <p14:creationId xmlns:p14="http://schemas.microsoft.com/office/powerpoint/2010/main" val="2595154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CE72F-5083-483F-8D3F-E64EB7689454}" type="datetime1">
              <a:rPr lang="es-MX" noProof="0" smtClean="0"/>
              <a:t>11/10/2024</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Haz clic para modificar los estilos de texto del patrón</a:t>
            </a:r>
          </a:p>
          <a:p>
            <a:pPr lvl="1"/>
            <a:r>
              <a:rPr lang="es-MX" noProof="0" dirty="0"/>
              <a:t>Segundo nivel</a:t>
            </a:r>
          </a:p>
          <a:p>
            <a:pPr lvl="2"/>
            <a:r>
              <a:rPr lang="es-MX" noProof="0" dirty="0"/>
              <a:t>Tercer nivel</a:t>
            </a:r>
          </a:p>
          <a:p>
            <a:pPr lvl="3"/>
            <a:r>
              <a:rPr lang="es-MX" noProof="0" dirty="0"/>
              <a:t>Cuarto nivel</a:t>
            </a:r>
          </a:p>
          <a:p>
            <a:pPr lvl="4"/>
            <a:r>
              <a:rPr lang="es-MX"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C49857-83B1-495A-917F-F258C858936E}" type="slidenum">
              <a:rPr lang="es-MX" noProof="0" smtClean="0"/>
              <a:t>‹Nº›</a:t>
            </a:fld>
            <a:endParaRPr lang="es-MX" noProof="0" dirty="0"/>
          </a:p>
        </p:txBody>
      </p:sp>
    </p:spTree>
    <p:extLst>
      <p:ext uri="{BB962C8B-B14F-4D97-AF65-F5344CB8AC3E}">
        <p14:creationId xmlns:p14="http://schemas.microsoft.com/office/powerpoint/2010/main" val="257532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86C49857-83B1-495A-917F-F258C858936E}" type="slidenum">
              <a:rPr lang="es-MX" smtClean="0"/>
              <a:t>3</a:t>
            </a:fld>
            <a:endParaRPr lang="es-MX" dirty="0"/>
          </a:p>
        </p:txBody>
      </p:sp>
    </p:spTree>
    <p:extLst>
      <p:ext uri="{BB962C8B-B14F-4D97-AF65-F5344CB8AC3E}">
        <p14:creationId xmlns:p14="http://schemas.microsoft.com/office/powerpoint/2010/main" val="1338389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s-ES" noProof="0"/>
              <a:t>Haga clic para modificar el estilo de título del patrón</a:t>
            </a:r>
            <a:endParaRPr lang="es-MX" noProof="0" dirty="0"/>
          </a:p>
        </p:txBody>
      </p:sp>
      <p:sp>
        <p:nvSpPr>
          <p:cNvPr id="3" name="Subtítu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MX" noProof="0" dirty="0"/>
          </a:p>
        </p:txBody>
      </p:sp>
      <p:sp>
        <p:nvSpPr>
          <p:cNvPr id="4" name="Marcador de posición de fecha 3"/>
          <p:cNvSpPr>
            <a:spLocks noGrp="1"/>
          </p:cNvSpPr>
          <p:nvPr>
            <p:ph type="dt" sz="half" idx="10"/>
          </p:nvPr>
        </p:nvSpPr>
        <p:spPr/>
        <p:txBody>
          <a:bodyPr rtlCol="0"/>
          <a:lstStyle/>
          <a:p>
            <a:pPr rtl="0"/>
            <a:fld id="{3AD762B8-1D4B-4FA4-9434-EEA7E61BEA43}" type="datetime1">
              <a:rPr lang="es-MX" noProof="0" smtClean="0"/>
              <a:t>11/10/2024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16" name="Imagen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ítu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
        <p:nvSpPr>
          <p:cNvPr id="4" name="Marcador de texto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2385BC3C-E680-4E63-92C3-3E99C7925489}"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8437"/>
            <a:ext cx="10353762" cy="3534344"/>
          </a:xfrm>
        </p:spPr>
        <p:txBody>
          <a:bodyPr rtlCol="0" anchor="ctr">
            <a:normAutofit/>
          </a:bodyPr>
          <a:lstStyle>
            <a:lvl1pPr>
              <a:defRPr sz="40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1DB01AD3-BF8E-4D91-A2EB-CDAC9D24788F}"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600"/>
            <a:ext cx="9302752" cy="2992904"/>
          </a:xfrm>
        </p:spPr>
        <p:txBody>
          <a:bodyPr rtlCol="0" anchor="ctr">
            <a:normAutofit/>
          </a:bodyPr>
          <a:lstStyle>
            <a:lvl1pPr>
              <a:defRPr sz="3600"/>
            </a:lvl1pPr>
          </a:lstStyle>
          <a:p>
            <a:pPr rtl="0"/>
            <a:r>
              <a:rPr lang="es-ES" noProof="0"/>
              <a:t>Haga clic para modificar el estilo de título del patrón</a:t>
            </a:r>
            <a:endParaRPr lang="es-MX" noProof="0" dirty="0"/>
          </a:p>
        </p:txBody>
      </p:sp>
      <p:sp>
        <p:nvSpPr>
          <p:cNvPr id="12" name="Marcador de tex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texto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6B299022-CDDF-4481-8F6F-E2018CCD5E85}"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
        <p:nvSpPr>
          <p:cNvPr id="11" name="Cuadro de tex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MX" sz="8000" noProof="0" dirty="0">
                <a:solidFill>
                  <a:schemeClr val="tx1"/>
                </a:solidFill>
                <a:effectLst/>
              </a:rPr>
              <a:t>“</a:t>
            </a:r>
          </a:p>
        </p:txBody>
      </p:sp>
      <p:sp>
        <p:nvSpPr>
          <p:cNvPr id="13" name="Cuadro de tex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MX" sz="8000" noProof="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913794" y="2126942"/>
            <a:ext cx="10353763" cy="2511835"/>
          </a:xfrm>
        </p:spPr>
        <p:txBody>
          <a:bodyPr rtlCol="0" anchor="b"/>
          <a:lstStyle>
            <a:lvl1pPr>
              <a:defRPr sz="32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6B796F2A-3FF4-46ED-B104-F1D463408A29}"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913795" y="609600"/>
            <a:ext cx="10353762" cy="970450"/>
          </a:xfrm>
        </p:spPr>
        <p:txBody>
          <a:bodyPr rtlCol="0"/>
          <a:lstStyle/>
          <a:p>
            <a:pPr rtl="0"/>
            <a:r>
              <a:rPr lang="es-ES" noProof="0"/>
              <a:t>Haga clic para modificar el estilo de título del patrón</a:t>
            </a:r>
            <a:endParaRPr lang="es-MX" noProof="0" dirty="0"/>
          </a:p>
        </p:txBody>
      </p:sp>
      <p:sp>
        <p:nvSpPr>
          <p:cNvPr id="7" name="Marcador de posición de tex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tex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texto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tex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6733F51B-3EE3-4EDB-A0B9-886D2B71AC60}" type="datetime1">
              <a:rPr lang="es-MX" noProof="0" smtClean="0"/>
              <a:t>11/10/2024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Imagen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n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n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ítulo 1"/>
          <p:cNvSpPr>
            <a:spLocks noGrp="1"/>
          </p:cNvSpPr>
          <p:nvPr>
            <p:ph type="title"/>
          </p:nvPr>
        </p:nvSpPr>
        <p:spPr>
          <a:xfrm>
            <a:off x="913794" y="609600"/>
            <a:ext cx="10353763" cy="970450"/>
          </a:xfrm>
        </p:spPr>
        <p:txBody>
          <a:bodyPr rtlCol="0"/>
          <a:lstStyle/>
          <a:p>
            <a:pPr rtl="0"/>
            <a:r>
              <a:rPr lang="es-ES" noProof="0"/>
              <a:t>Haga clic para modificar el estilo de título del patrón</a:t>
            </a:r>
            <a:endParaRPr lang="es-MX" noProof="0" dirty="0"/>
          </a:p>
        </p:txBody>
      </p:sp>
      <p:sp>
        <p:nvSpPr>
          <p:cNvPr id="19" name="Marcador de posición de tex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1" name="Marcador de texto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4" name="Marcador de tex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7" name="Marcador de tex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FDA43174-6D72-4C64-A0F5-AA1335097B67}" type="datetime1">
              <a:rPr lang="es-MX" noProof="0" smtClean="0"/>
              <a:t>11/10/2024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DE0068F4-30B2-4DF7-85C0-1B7A4527E0ED}" type="datetime1">
              <a:rPr lang="es-MX" noProof="0" smtClean="0"/>
              <a:t>11/10/2024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95401" y="1761067"/>
            <a:ext cx="9590550" cy="1828813"/>
          </a:xfrm>
        </p:spPr>
        <p:txBody>
          <a:bodyPr rtlCol="0" anchor="b"/>
          <a:lstStyle>
            <a:lvl1pPr algn="ctr">
              <a:defRPr sz="4000" b="0" cap="none"/>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94C984AA-6DA6-4981-8AE4-1A8F680A3814}" type="datetime1">
              <a:rPr lang="es-MX" noProof="0" smtClean="0"/>
              <a:t>11/10/2024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2" cy="1261872"/>
          </a:xfrm>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sz="half" idx="1"/>
          </p:nvPr>
        </p:nvSpPr>
        <p:spPr>
          <a:xfrm>
            <a:off x="913795" y="2076450"/>
            <a:ext cx="4856841" cy="3622671"/>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contenido 3"/>
          <p:cNvSpPr>
            <a:spLocks noGrp="1"/>
          </p:cNvSpPr>
          <p:nvPr>
            <p:ph sz="half" idx="2"/>
          </p:nvPr>
        </p:nvSpPr>
        <p:spPr>
          <a:xfrm>
            <a:off x="6410716" y="2076451"/>
            <a:ext cx="4856841" cy="3622672"/>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fecha 4"/>
          <p:cNvSpPr>
            <a:spLocks noGrp="1"/>
          </p:cNvSpPr>
          <p:nvPr>
            <p:ph type="dt" sz="half" idx="10"/>
          </p:nvPr>
        </p:nvSpPr>
        <p:spPr/>
        <p:txBody>
          <a:bodyPr rtlCol="0"/>
          <a:lstStyle/>
          <a:p>
            <a:pPr rtl="0"/>
            <a:fld id="{7DBFBF39-6E76-4FC2-9DF0-45A9FCDF87F8}"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Imagen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n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ítulo 1"/>
          <p:cNvSpPr>
            <a:spLocks noGrp="1"/>
          </p:cNvSpPr>
          <p:nvPr>
            <p:ph type="title"/>
          </p:nvPr>
        </p:nvSpPr>
        <p:spPr>
          <a:xfrm>
            <a:off x="913795" y="609600"/>
            <a:ext cx="10353762" cy="970450"/>
          </a:xfrm>
        </p:spPr>
        <p:txBody>
          <a:bodyPr rtlCol="0"/>
          <a:lstStyle>
            <a:lvl1pPr>
              <a:defRPr/>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texto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posición de fecha 6"/>
          <p:cNvSpPr>
            <a:spLocks noGrp="1"/>
          </p:cNvSpPr>
          <p:nvPr>
            <p:ph type="dt" sz="half" idx="10"/>
          </p:nvPr>
        </p:nvSpPr>
        <p:spPr/>
        <p:txBody>
          <a:bodyPr rtlCol="0"/>
          <a:lstStyle/>
          <a:p>
            <a:pPr rtl="0"/>
            <a:fld id="{DD73428A-FE1A-46EF-975C-E6385811E9BB}" type="datetime1">
              <a:rPr lang="es-MX" noProof="0" smtClean="0"/>
              <a:t>11/10/2024</a:t>
            </a:fld>
            <a:endParaRPr lang="es-MX" noProof="0" dirty="0"/>
          </a:p>
        </p:txBody>
      </p:sp>
      <p:sp>
        <p:nvSpPr>
          <p:cNvPr id="8" name="Marcador de posición de pie de página 7"/>
          <p:cNvSpPr>
            <a:spLocks noGrp="1"/>
          </p:cNvSpPr>
          <p:nvPr>
            <p:ph type="ftr" sz="quarter" idx="11"/>
          </p:nvPr>
        </p:nvSpPr>
        <p:spPr/>
        <p:txBody>
          <a:bodyPr rtlCol="0"/>
          <a:lstStyle/>
          <a:p>
            <a:pPr rtl="0"/>
            <a:endParaRPr lang="es-MX" noProof="0" dirty="0"/>
          </a:p>
        </p:txBody>
      </p:sp>
      <p:sp>
        <p:nvSpPr>
          <p:cNvPr id="9" name="Marcador de posición de número de diapositiva 8"/>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fecha 2"/>
          <p:cNvSpPr>
            <a:spLocks noGrp="1"/>
          </p:cNvSpPr>
          <p:nvPr>
            <p:ph type="dt" sz="half" idx="10"/>
          </p:nvPr>
        </p:nvSpPr>
        <p:spPr/>
        <p:txBody>
          <a:bodyPr rtlCol="0"/>
          <a:lstStyle/>
          <a:p>
            <a:pPr rtl="0"/>
            <a:fld id="{6ADAD283-0F0B-4C54-9BCD-B27B7325DC69}" type="datetime1">
              <a:rPr lang="es-MX" noProof="0" smtClean="0"/>
              <a:t>11/10/2024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C5A2F356-7347-4B6A-B490-0921144419C9}" type="datetime1">
              <a:rPr lang="es-MX" noProof="0" smtClean="0"/>
              <a:t>11/10/2024</a:t>
            </a:fld>
            <a:endParaRPr lang="es-MX" noProof="0" dirty="0"/>
          </a:p>
        </p:txBody>
      </p:sp>
      <p:sp>
        <p:nvSpPr>
          <p:cNvPr id="3" name="Marcador de posición de pie de página 2"/>
          <p:cNvSpPr>
            <a:spLocks noGrp="1"/>
          </p:cNvSpPr>
          <p:nvPr>
            <p:ph type="ftr" sz="quarter" idx="11"/>
          </p:nvPr>
        </p:nvSpPr>
        <p:spPr/>
        <p:txBody>
          <a:bodyPr rtlCol="0"/>
          <a:lstStyle/>
          <a:p>
            <a:pPr rtl="0"/>
            <a:endParaRPr lang="es-MX" noProof="0" dirty="0"/>
          </a:p>
        </p:txBody>
      </p:sp>
      <p:sp>
        <p:nvSpPr>
          <p:cNvPr id="4" name="Marcador de posición de número de diapositiva 3"/>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a:xfrm>
            <a:off x="4855633" y="609600"/>
            <a:ext cx="6411924" cy="5080001"/>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tex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2FFCDE3C-A755-4803-8286-86AB2D7205A2}"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22" name="Imagen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ítu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4" name="Marcador de tex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2EA165E7-5429-47C5-91AA-4E5054A3D2FE}" type="datetime1">
              <a:rPr lang="es-MX" noProof="0" smtClean="0"/>
              <a:t>11/10/2024</a:t>
            </a:fld>
            <a:endParaRPr lang="es-MX" noProof="0" dirty="0"/>
          </a:p>
        </p:txBody>
      </p:sp>
      <p:sp>
        <p:nvSpPr>
          <p:cNvPr id="6" name="Marcador de posición de pie de página 5"/>
          <p:cNvSpPr>
            <a:spLocks noGrp="1"/>
          </p:cNvSpPr>
          <p:nvPr>
            <p:ph type="ftr" sz="quarter" idx="11"/>
          </p:nvPr>
        </p:nvSpPr>
        <p:spPr/>
        <p:txBody>
          <a:bodyPr rtlCol="0"/>
          <a:lstStyle/>
          <a:p>
            <a:pPr algn="l"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2FAF2D7-D852-4F26-8DB8-DB1B2E0D83DC}" type="datetime1">
              <a:rPr lang="es-MX" noProof="0" smtClean="0"/>
              <a:t>11/10/2024</a:t>
            </a:fld>
            <a:endParaRPr lang="es-MX" noProof="0" dirty="0"/>
          </a:p>
        </p:txBody>
      </p:sp>
      <p:sp>
        <p:nvSpPr>
          <p:cNvPr id="5" name="Marcador de posición de pie de pá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s-MX" noProof="0" dirty="0"/>
          </a:p>
        </p:txBody>
      </p:sp>
      <p:sp>
        <p:nvSpPr>
          <p:cNvPr id="6" name="Marcador de posición de número de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ublic.tableau.com/app/profile/luis.cardenas4701/viz/ProyectoFinal_Tableau_17283596205450/Historia"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student-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japan2.wiki/wiki/Harvard_University" TargetMode="External"/><Relationship Id="rId5" Type="http://schemas.openxmlformats.org/officeDocument/2006/relationships/image" Target="../media/image13.png"/><Relationship Id="rId4" Type="http://schemas.openxmlformats.org/officeDocument/2006/relationships/hyperlink" Target="https://www.pngall.com/exam-p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ssociation-community-group-meeting-152746/"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5" descr="Una imagen que contiene grandes, sentados, blancos, números">
            <a:extLst>
              <a:ext uri="{FF2B5EF4-FFF2-40B4-BE49-F238E27FC236}">
                <a16:creationId xmlns:a16="http://schemas.microsoft.com/office/drawing/2014/main" id="{CCD060F2-9646-2130-8185-6E1371365D6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13" name="Rounded Rectangle 12">
            <a:extLst>
              <a:ext uri="{FF2B5EF4-FFF2-40B4-BE49-F238E27FC236}">
                <a16:creationId xmlns:a16="http://schemas.microsoft.com/office/drawing/2014/main" id="{A1E97A48-2710-345D-D2E8-44CD2F0B0521}"/>
              </a:ext>
            </a:extLst>
          </p:cNvPr>
          <p:cNvSpPr/>
          <p:nvPr/>
        </p:nvSpPr>
        <p:spPr>
          <a:xfrm>
            <a:off x="140678" y="2799471"/>
            <a:ext cx="9843832" cy="353065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X" dirty="0">
              <a:ln>
                <a:solidFill>
                  <a:schemeClr val="bg1"/>
                </a:solidFill>
              </a:ln>
              <a:solidFill>
                <a:schemeClr val="bg1"/>
              </a:solidFill>
            </a:endParaRPr>
          </a:p>
        </p:txBody>
      </p:sp>
      <p:sp>
        <p:nvSpPr>
          <p:cNvPr id="11" name="Título 1">
            <a:extLst>
              <a:ext uri="{FF2B5EF4-FFF2-40B4-BE49-F238E27FC236}">
                <a16:creationId xmlns:a16="http://schemas.microsoft.com/office/drawing/2014/main" id="{655056D2-11D6-906C-647F-F5DE24FFFF64}"/>
              </a:ext>
            </a:extLst>
          </p:cNvPr>
          <p:cNvSpPr txBox="1">
            <a:spLocks/>
          </p:cNvSpPr>
          <p:nvPr/>
        </p:nvSpPr>
        <p:spPr>
          <a:xfrm>
            <a:off x="436199" y="3079969"/>
            <a:ext cx="10522533" cy="1216151"/>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MX" sz="4800" b="1" dirty="0">
                <a:ln>
                  <a:solidFill>
                    <a:schemeClr val="bg1">
                      <a:lumMod val="65000"/>
                      <a:lumOff val="35000"/>
                      <a:alpha val="10000"/>
                    </a:schemeClr>
                  </a:solidFill>
                </a:ln>
                <a:solidFill>
                  <a:srgbClr val="FF8100"/>
                </a:solidFill>
                <a:effectLst/>
              </a:rPr>
              <a:t>Factores de rendimiento estudiantil</a:t>
            </a:r>
            <a:endParaRPr lang="es-MX" sz="4800" b="1" dirty="0">
              <a:ln>
                <a:solidFill>
                  <a:schemeClr val="bg1">
                    <a:lumMod val="65000"/>
                    <a:lumOff val="35000"/>
                    <a:alpha val="10000"/>
                  </a:schemeClr>
                </a:solidFill>
              </a:ln>
              <a:solidFill>
                <a:srgbClr val="FF8100"/>
              </a:solidFill>
            </a:endParaRPr>
          </a:p>
        </p:txBody>
      </p:sp>
      <p:sp>
        <p:nvSpPr>
          <p:cNvPr id="12" name="Subtítulo 2">
            <a:extLst>
              <a:ext uri="{FF2B5EF4-FFF2-40B4-BE49-F238E27FC236}">
                <a16:creationId xmlns:a16="http://schemas.microsoft.com/office/drawing/2014/main" id="{0BA6C91A-DB61-B03D-6615-6EB5A18BE36F}"/>
              </a:ext>
            </a:extLst>
          </p:cNvPr>
          <p:cNvSpPr txBox="1">
            <a:spLocks/>
          </p:cNvSpPr>
          <p:nvPr/>
        </p:nvSpPr>
        <p:spPr>
          <a:xfrm>
            <a:off x="436199" y="4296120"/>
            <a:ext cx="3692564" cy="161435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spcBef>
                <a:spcPts val="0"/>
              </a:spcBef>
              <a:spcAft>
                <a:spcPts val="0"/>
              </a:spcAft>
              <a:buFont typeface="Arial" panose="020B0604020202020204" pitchFamily="34" charset="0"/>
              <a:buChar char="•"/>
            </a:pPr>
            <a:r>
              <a:rPr lang="es-MX" sz="1600" b="1" dirty="0">
                <a:effectLst/>
                <a:latin typeface="+mj-lt"/>
              </a:rPr>
              <a:t>Akary Larios </a:t>
            </a:r>
            <a:r>
              <a:rPr lang="es-MX" sz="1600" b="1" dirty="0" smtClean="0">
                <a:effectLst/>
                <a:latin typeface="+mj-lt"/>
              </a:rPr>
              <a:t>Pulido</a:t>
            </a:r>
          </a:p>
          <a:p>
            <a:pPr marL="285750" indent="-285750">
              <a:spcBef>
                <a:spcPts val="0"/>
              </a:spcBef>
              <a:spcAft>
                <a:spcPts val="0"/>
              </a:spcAft>
              <a:buFont typeface="Arial" panose="020B0604020202020204" pitchFamily="34" charset="0"/>
              <a:buChar char="•"/>
            </a:pPr>
            <a:r>
              <a:rPr lang="es-MX" sz="1600" b="1" dirty="0" smtClean="0">
                <a:effectLst/>
                <a:latin typeface="+mj-lt"/>
              </a:rPr>
              <a:t>Emiliano Cortés Ortega</a:t>
            </a:r>
            <a:endParaRPr lang="es-MX" sz="1600" b="1" dirty="0">
              <a:effectLst/>
              <a:latin typeface="+mj-lt"/>
            </a:endParaRPr>
          </a:p>
          <a:p>
            <a:pPr marL="285750" indent="-285750">
              <a:spcBef>
                <a:spcPts val="0"/>
              </a:spcBef>
              <a:spcAft>
                <a:spcPts val="0"/>
              </a:spcAft>
              <a:buFont typeface="Arial" panose="020B0604020202020204" pitchFamily="34" charset="0"/>
              <a:buChar char="•"/>
            </a:pPr>
            <a:r>
              <a:rPr lang="es-MX" sz="1600" b="1" dirty="0">
                <a:effectLst/>
                <a:latin typeface="+mj-lt"/>
              </a:rPr>
              <a:t>Luis Eduardo Oropeza García</a:t>
            </a:r>
          </a:p>
          <a:p>
            <a:pPr marL="285750" indent="-285750">
              <a:spcBef>
                <a:spcPts val="0"/>
              </a:spcBef>
              <a:spcAft>
                <a:spcPts val="0"/>
              </a:spcAft>
              <a:buFont typeface="Arial" panose="020B0604020202020204" pitchFamily="34" charset="0"/>
              <a:buChar char="•"/>
            </a:pPr>
            <a:r>
              <a:rPr lang="es-MX" sz="1600" b="1" dirty="0">
                <a:effectLst/>
                <a:latin typeface="+mj-lt"/>
              </a:rPr>
              <a:t>Luis Jesús Cárdenas Peregrino</a:t>
            </a:r>
          </a:p>
          <a:p>
            <a:pPr marL="285750" indent="-285750">
              <a:spcBef>
                <a:spcPts val="0"/>
              </a:spcBef>
              <a:spcAft>
                <a:spcPts val="0"/>
              </a:spcAft>
              <a:buFont typeface="Arial" panose="020B0604020202020204" pitchFamily="34" charset="0"/>
              <a:buChar char="•"/>
            </a:pPr>
            <a:r>
              <a:rPr lang="es-MX" sz="1600" b="1" dirty="0">
                <a:effectLst/>
                <a:latin typeface="+mj-lt"/>
              </a:rPr>
              <a:t>Fernando Martin Rodríguez Moreno</a:t>
            </a:r>
          </a:p>
          <a:p>
            <a:pPr marL="285750" indent="-285750">
              <a:spcBef>
                <a:spcPts val="0"/>
              </a:spcBef>
              <a:spcAft>
                <a:spcPts val="0"/>
              </a:spcAft>
              <a:buFont typeface="Arial" panose="020B0604020202020204" pitchFamily="34" charset="0"/>
              <a:buChar char="•"/>
            </a:pPr>
            <a:r>
              <a:rPr lang="es-MX" sz="1600" b="1" dirty="0">
                <a:effectLst/>
                <a:latin typeface="+mj-lt"/>
              </a:rPr>
              <a:t>María Valeria García Verdugo</a:t>
            </a:r>
          </a:p>
        </p:txBody>
      </p:sp>
    </p:spTree>
    <p:extLst>
      <p:ext uri="{BB962C8B-B14F-4D97-AF65-F5344CB8AC3E}">
        <p14:creationId xmlns:p14="http://schemas.microsoft.com/office/powerpoint/2010/main" val="881833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0798E-5DB8-B479-7B90-7F8499AF7690}"/>
              </a:ext>
            </a:extLst>
          </p:cNvPr>
          <p:cNvSpPr>
            <a:spLocks noGrp="1"/>
          </p:cNvSpPr>
          <p:nvPr>
            <p:ph type="title"/>
          </p:nvPr>
        </p:nvSpPr>
        <p:spPr>
          <a:xfrm>
            <a:off x="913795" y="370449"/>
            <a:ext cx="10353762" cy="1257300"/>
          </a:xfrm>
        </p:spPr>
        <p:txBody>
          <a:bodyPr/>
          <a:lstStyle/>
          <a:p>
            <a:r>
              <a:rPr lang="es-MX" dirty="0">
                <a:solidFill>
                  <a:srgbClr val="FF8100"/>
                </a:solidFill>
              </a:rPr>
              <a:t>Analisis exploratorio de los datos</a:t>
            </a:r>
          </a:p>
        </p:txBody>
      </p:sp>
      <p:sp>
        <p:nvSpPr>
          <p:cNvPr id="3" name="Marcador de contenido 2">
            <a:extLst>
              <a:ext uri="{FF2B5EF4-FFF2-40B4-BE49-F238E27FC236}">
                <a16:creationId xmlns:a16="http://schemas.microsoft.com/office/drawing/2014/main" id="{CE9C300F-6799-B340-C694-F1EE13E59417}"/>
              </a:ext>
            </a:extLst>
          </p:cNvPr>
          <p:cNvSpPr>
            <a:spLocks noGrp="1"/>
          </p:cNvSpPr>
          <p:nvPr>
            <p:ph idx="1"/>
          </p:nvPr>
        </p:nvSpPr>
        <p:spPr>
          <a:xfrm>
            <a:off x="913795" y="1342994"/>
            <a:ext cx="10353762" cy="1257300"/>
          </a:xfrm>
        </p:spPr>
        <p:txBody>
          <a:bodyPr>
            <a:noAutofit/>
          </a:bodyPr>
          <a:lstStyle/>
          <a:p>
            <a:pPr>
              <a:spcBef>
                <a:spcPts val="0"/>
              </a:spcBef>
              <a:spcAft>
                <a:spcPts val="0"/>
              </a:spcAft>
            </a:pPr>
            <a:endParaRPr lang="es-MX" sz="2400" b="0" i="0" u="none" strike="noStrike" dirty="0">
              <a:solidFill>
                <a:schemeClr val="tx1"/>
              </a:solidFill>
              <a:effectLst/>
              <a:latin typeface="+mj-lt"/>
            </a:endParaRPr>
          </a:p>
          <a:p>
            <a:pPr marL="36900" indent="0" rtl="0">
              <a:spcBef>
                <a:spcPts val="0"/>
              </a:spcBef>
              <a:spcAft>
                <a:spcPts val="0"/>
              </a:spcAft>
              <a:buNone/>
            </a:pP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Estadísticas</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descriptivas</a:t>
            </a:r>
            <a:r>
              <a:rPr lang="en-US" sz="2400" b="0" i="0" u="none" strike="noStrike" dirty="0">
                <a:solidFill>
                  <a:schemeClr val="tx1"/>
                </a:solidFill>
                <a:effectLst/>
                <a:latin typeface="+mj-lt"/>
              </a:rPr>
              <a:t> (media, </a:t>
            </a:r>
            <a:r>
              <a:rPr lang="en-US" sz="2400" b="0" i="0" u="none" strike="noStrike" dirty="0" err="1">
                <a:solidFill>
                  <a:schemeClr val="tx1"/>
                </a:solidFill>
                <a:effectLst/>
                <a:latin typeface="+mj-lt"/>
              </a:rPr>
              <a:t>mediana</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moda</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desviación</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estándar</a:t>
            </a:r>
            <a:r>
              <a:rPr lang="en-US" sz="2400" b="0" i="0" u="none" strike="noStrike" dirty="0">
                <a:solidFill>
                  <a:schemeClr val="tx1"/>
                </a:solidFill>
                <a:effectLst/>
                <a:latin typeface="+mj-lt"/>
              </a:rPr>
              <a:t>) </a:t>
            </a:r>
            <a:endParaRPr lang="en-US" sz="2400" b="0" dirty="0">
              <a:solidFill>
                <a:schemeClr val="tx1"/>
              </a:solidFill>
              <a:effectLst/>
              <a:latin typeface="+mj-lt"/>
            </a:endParaRPr>
          </a:p>
          <a:p>
            <a:pPr marL="36900" indent="0" rtl="0">
              <a:spcBef>
                <a:spcPts val="0"/>
              </a:spcBef>
              <a:spcAft>
                <a:spcPts val="0"/>
              </a:spcAft>
              <a:buNone/>
            </a:pP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Distribuciones</a:t>
            </a:r>
            <a:r>
              <a:rPr lang="en-US" sz="2400" b="0" i="0" u="none" strike="noStrike" dirty="0">
                <a:solidFill>
                  <a:schemeClr val="tx1"/>
                </a:solidFill>
                <a:effectLst/>
                <a:latin typeface="+mj-lt"/>
              </a:rPr>
              <a:t> de variables/</a:t>
            </a:r>
            <a:r>
              <a:rPr lang="en-US" sz="2400" b="0" i="0" u="none" strike="noStrike" dirty="0" err="1">
                <a:solidFill>
                  <a:schemeClr val="tx1"/>
                </a:solidFill>
                <a:effectLst/>
                <a:latin typeface="+mj-lt"/>
              </a:rPr>
              <a:t>campos</a:t>
            </a:r>
            <a:r>
              <a:rPr lang="en-US" sz="2400" b="0" i="0" u="none" strike="noStrike" dirty="0">
                <a:solidFill>
                  <a:schemeClr val="tx1"/>
                </a:solidFill>
                <a:effectLst/>
                <a:latin typeface="+mj-lt"/>
              </a:rPr>
              <a:t>.</a:t>
            </a:r>
            <a:r>
              <a:rPr lang="en-US" sz="2000" dirty="0"/>
              <a:t/>
            </a:r>
            <a:br>
              <a:rPr lang="en-US" sz="2000" dirty="0"/>
            </a:br>
            <a:endParaRPr lang="es-MX" sz="2400" b="0" dirty="0">
              <a:solidFill>
                <a:schemeClr val="tx1"/>
              </a:solidFill>
              <a:effectLst/>
              <a:latin typeface="+mj-lt"/>
            </a:endParaRPr>
          </a:p>
        </p:txBody>
      </p:sp>
      <p:pic>
        <p:nvPicPr>
          <p:cNvPr id="6" name="Imagen 5">
            <a:extLst>
              <a:ext uri="{FF2B5EF4-FFF2-40B4-BE49-F238E27FC236}">
                <a16:creationId xmlns:a16="http://schemas.microsoft.com/office/drawing/2014/main" id="{1A380926-2C71-E15B-88B0-4200FA6D5484}"/>
              </a:ext>
            </a:extLst>
          </p:cNvPr>
          <p:cNvPicPr>
            <a:picLocks noChangeAspect="1"/>
          </p:cNvPicPr>
          <p:nvPr/>
        </p:nvPicPr>
        <p:blipFill>
          <a:blip r:embed="rId2"/>
          <a:stretch>
            <a:fillRect/>
          </a:stretch>
        </p:blipFill>
        <p:spPr>
          <a:xfrm>
            <a:off x="982300" y="3224100"/>
            <a:ext cx="3077004" cy="2067213"/>
          </a:xfrm>
          <a:prstGeom prst="rect">
            <a:avLst/>
          </a:prstGeom>
        </p:spPr>
      </p:pic>
      <p:pic>
        <p:nvPicPr>
          <p:cNvPr id="8" name="Imagen 7">
            <a:extLst>
              <a:ext uri="{FF2B5EF4-FFF2-40B4-BE49-F238E27FC236}">
                <a16:creationId xmlns:a16="http://schemas.microsoft.com/office/drawing/2014/main" id="{68ECC02D-AD95-DBCF-F38F-E027A07A4C5C}"/>
              </a:ext>
            </a:extLst>
          </p:cNvPr>
          <p:cNvPicPr>
            <a:picLocks noChangeAspect="1"/>
          </p:cNvPicPr>
          <p:nvPr/>
        </p:nvPicPr>
        <p:blipFill>
          <a:blip r:embed="rId3"/>
          <a:stretch>
            <a:fillRect/>
          </a:stretch>
        </p:blipFill>
        <p:spPr>
          <a:xfrm>
            <a:off x="4719795" y="3224100"/>
            <a:ext cx="2905530" cy="2067213"/>
          </a:xfrm>
          <a:prstGeom prst="rect">
            <a:avLst/>
          </a:prstGeom>
        </p:spPr>
      </p:pic>
      <p:pic>
        <p:nvPicPr>
          <p:cNvPr id="10" name="Imagen 9">
            <a:extLst>
              <a:ext uri="{FF2B5EF4-FFF2-40B4-BE49-F238E27FC236}">
                <a16:creationId xmlns:a16="http://schemas.microsoft.com/office/drawing/2014/main" id="{D8E11800-348D-F98B-409C-90056F9DCC94}"/>
              </a:ext>
            </a:extLst>
          </p:cNvPr>
          <p:cNvPicPr>
            <a:picLocks noChangeAspect="1"/>
          </p:cNvPicPr>
          <p:nvPr/>
        </p:nvPicPr>
        <p:blipFill>
          <a:blip r:embed="rId4"/>
          <a:stretch>
            <a:fillRect/>
          </a:stretch>
        </p:blipFill>
        <p:spPr>
          <a:xfrm>
            <a:off x="8285816" y="3265917"/>
            <a:ext cx="2981741" cy="1095528"/>
          </a:xfrm>
          <a:prstGeom prst="rect">
            <a:avLst/>
          </a:prstGeom>
        </p:spPr>
      </p:pic>
      <p:pic>
        <p:nvPicPr>
          <p:cNvPr id="12" name="Imagen 11">
            <a:extLst>
              <a:ext uri="{FF2B5EF4-FFF2-40B4-BE49-F238E27FC236}">
                <a16:creationId xmlns:a16="http://schemas.microsoft.com/office/drawing/2014/main" id="{73DE4454-1A25-0FC6-3837-36BD91370E46}"/>
              </a:ext>
            </a:extLst>
          </p:cNvPr>
          <p:cNvPicPr>
            <a:picLocks noChangeAspect="1"/>
          </p:cNvPicPr>
          <p:nvPr/>
        </p:nvPicPr>
        <p:blipFill>
          <a:blip r:embed="rId5"/>
          <a:stretch>
            <a:fillRect/>
          </a:stretch>
        </p:blipFill>
        <p:spPr>
          <a:xfrm>
            <a:off x="8285816" y="4530897"/>
            <a:ext cx="3011374" cy="984109"/>
          </a:xfrm>
          <a:prstGeom prst="rect">
            <a:avLst/>
          </a:prstGeom>
        </p:spPr>
      </p:pic>
    </p:spTree>
    <p:extLst>
      <p:ext uri="{BB962C8B-B14F-4D97-AF65-F5344CB8AC3E}">
        <p14:creationId xmlns:p14="http://schemas.microsoft.com/office/powerpoint/2010/main" val="324662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0AAE15-34A5-C610-6CE8-BEB493C73FDA}"/>
              </a:ext>
            </a:extLst>
          </p:cNvPr>
          <p:cNvSpPr>
            <a:spLocks noGrp="1"/>
          </p:cNvSpPr>
          <p:nvPr>
            <p:ph type="title"/>
          </p:nvPr>
        </p:nvSpPr>
        <p:spPr>
          <a:xfrm>
            <a:off x="919119" y="248556"/>
            <a:ext cx="10353762" cy="1257300"/>
          </a:xfrm>
        </p:spPr>
        <p:txBody>
          <a:bodyPr/>
          <a:lstStyle/>
          <a:p>
            <a:r>
              <a:rPr lang="es-MX" dirty="0"/>
              <a:t>Análisis y exploración en Excel</a:t>
            </a:r>
          </a:p>
        </p:txBody>
      </p:sp>
      <p:sp>
        <p:nvSpPr>
          <p:cNvPr id="7" name="Marcador de contenido 6">
            <a:extLst>
              <a:ext uri="{FF2B5EF4-FFF2-40B4-BE49-F238E27FC236}">
                <a16:creationId xmlns:a16="http://schemas.microsoft.com/office/drawing/2014/main" id="{2242FCBF-5295-43C8-BE04-D4711B9B8109}"/>
              </a:ext>
            </a:extLst>
          </p:cNvPr>
          <p:cNvSpPr>
            <a:spLocks noGrp="1"/>
          </p:cNvSpPr>
          <p:nvPr>
            <p:ph idx="1"/>
          </p:nvPr>
        </p:nvSpPr>
        <p:spPr/>
        <p:txBody>
          <a:bodyPr/>
          <a:lstStyle/>
          <a:p>
            <a:endParaRPr lang="es-MX"/>
          </a:p>
        </p:txBody>
      </p:sp>
      <p:pic>
        <p:nvPicPr>
          <p:cNvPr id="11" name="Imagen 10">
            <a:extLst>
              <a:ext uri="{FF2B5EF4-FFF2-40B4-BE49-F238E27FC236}">
                <a16:creationId xmlns:a16="http://schemas.microsoft.com/office/drawing/2014/main" id="{8CC398BB-FF0D-6E92-BBE8-EBA8FEE5C7C9}"/>
              </a:ext>
            </a:extLst>
          </p:cNvPr>
          <p:cNvPicPr>
            <a:picLocks noChangeAspect="1"/>
          </p:cNvPicPr>
          <p:nvPr/>
        </p:nvPicPr>
        <p:blipFill>
          <a:blip r:embed="rId2"/>
          <a:stretch>
            <a:fillRect/>
          </a:stretch>
        </p:blipFill>
        <p:spPr>
          <a:xfrm>
            <a:off x="751836" y="1229992"/>
            <a:ext cx="10688328" cy="5379452"/>
          </a:xfrm>
          <a:prstGeom prst="rect">
            <a:avLst/>
          </a:prstGeom>
        </p:spPr>
      </p:pic>
    </p:spTree>
    <p:extLst>
      <p:ext uri="{BB962C8B-B14F-4D97-AF65-F5344CB8AC3E}">
        <p14:creationId xmlns:p14="http://schemas.microsoft.com/office/powerpoint/2010/main" val="3877565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0798E-5DB8-B479-7B90-7F8499AF7690}"/>
              </a:ext>
            </a:extLst>
          </p:cNvPr>
          <p:cNvSpPr>
            <a:spLocks noGrp="1"/>
          </p:cNvSpPr>
          <p:nvPr>
            <p:ph type="title"/>
          </p:nvPr>
        </p:nvSpPr>
        <p:spPr>
          <a:xfrm>
            <a:off x="919118" y="229335"/>
            <a:ext cx="10353762" cy="1257300"/>
          </a:xfrm>
        </p:spPr>
        <p:txBody>
          <a:bodyPr/>
          <a:lstStyle/>
          <a:p>
            <a:r>
              <a:rPr lang="es-MX" dirty="0">
                <a:solidFill>
                  <a:srgbClr val="FF8100"/>
                </a:solidFill>
              </a:rPr>
              <a:t>Visualizacion de datos</a:t>
            </a:r>
          </a:p>
        </p:txBody>
      </p:sp>
      <p:sp>
        <p:nvSpPr>
          <p:cNvPr id="3" name="Marcador de contenido 2">
            <a:extLst>
              <a:ext uri="{FF2B5EF4-FFF2-40B4-BE49-F238E27FC236}">
                <a16:creationId xmlns:a16="http://schemas.microsoft.com/office/drawing/2014/main" id="{CE9C300F-6799-B340-C694-F1EE13E59417}"/>
              </a:ext>
            </a:extLst>
          </p:cNvPr>
          <p:cNvSpPr>
            <a:spLocks noGrp="1"/>
          </p:cNvSpPr>
          <p:nvPr>
            <p:ph idx="1"/>
          </p:nvPr>
        </p:nvSpPr>
        <p:spPr>
          <a:xfrm>
            <a:off x="4708653" y="1486635"/>
            <a:ext cx="4238400" cy="1021081"/>
          </a:xfrm>
        </p:spPr>
        <p:txBody>
          <a:bodyPr>
            <a:noAutofit/>
          </a:bodyPr>
          <a:lstStyle/>
          <a:p>
            <a:pPr marL="36900" indent="0">
              <a:spcBef>
                <a:spcPts val="0"/>
              </a:spcBef>
              <a:spcAft>
                <a:spcPts val="0"/>
              </a:spcAft>
              <a:buNone/>
            </a:pPr>
            <a:r>
              <a:rPr lang="es-MX" sz="2400" b="0" i="0" u="none" strike="noStrike" dirty="0">
                <a:solidFill>
                  <a:schemeClr val="tx1"/>
                </a:solidFill>
                <a:effectLst/>
                <a:latin typeface="+mj-lt"/>
                <a:hlinkClick r:id="rId2"/>
              </a:rPr>
              <a:t>Tableau Dashboard</a:t>
            </a:r>
            <a:endParaRPr lang="es-MX" sz="2400" b="0" i="0" u="none" strike="noStrike" dirty="0">
              <a:solidFill>
                <a:schemeClr val="tx1"/>
              </a:solidFill>
              <a:effectLst/>
              <a:latin typeface="+mj-lt"/>
            </a:endParaRPr>
          </a:p>
          <a:p>
            <a:pPr marL="36900" indent="0" rtl="0">
              <a:spcBef>
                <a:spcPts val="0"/>
              </a:spcBef>
              <a:spcAft>
                <a:spcPts val="0"/>
              </a:spcAft>
              <a:buNone/>
            </a:pPr>
            <a:r>
              <a:rPr lang="en-US" sz="2000" dirty="0"/>
              <a:t/>
            </a:r>
            <a:br>
              <a:rPr lang="en-US" sz="2000" dirty="0"/>
            </a:br>
            <a:endParaRPr lang="es-MX" sz="2400" b="0" dirty="0">
              <a:solidFill>
                <a:schemeClr val="tx1"/>
              </a:solidFill>
              <a:effectLst/>
              <a:latin typeface="+mj-lt"/>
            </a:endParaRPr>
          </a:p>
        </p:txBody>
      </p:sp>
      <p:pic>
        <p:nvPicPr>
          <p:cNvPr id="5" name="Picture 4">
            <a:extLst>
              <a:ext uri="{FF2B5EF4-FFF2-40B4-BE49-F238E27FC236}">
                <a16:creationId xmlns:a16="http://schemas.microsoft.com/office/drawing/2014/main" id="{850638BB-C8A3-26EB-4909-019B07358586}"/>
              </a:ext>
            </a:extLst>
          </p:cNvPr>
          <p:cNvPicPr>
            <a:picLocks noChangeAspect="1"/>
          </p:cNvPicPr>
          <p:nvPr/>
        </p:nvPicPr>
        <p:blipFill>
          <a:blip r:embed="rId3"/>
          <a:stretch>
            <a:fillRect/>
          </a:stretch>
        </p:blipFill>
        <p:spPr>
          <a:xfrm>
            <a:off x="3976799" y="2358984"/>
            <a:ext cx="4238401" cy="398511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5657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43092-6AD9-9508-41FE-9AF937A20B37}"/>
              </a:ext>
            </a:extLst>
          </p:cNvPr>
          <p:cNvSpPr>
            <a:spLocks noGrp="1"/>
          </p:cNvSpPr>
          <p:nvPr>
            <p:ph type="title"/>
          </p:nvPr>
        </p:nvSpPr>
        <p:spPr>
          <a:xfrm>
            <a:off x="919119" y="353745"/>
            <a:ext cx="10353762" cy="1257300"/>
          </a:xfrm>
        </p:spPr>
        <p:txBody>
          <a:bodyPr>
            <a:normAutofit fontScale="90000"/>
          </a:bodyPr>
          <a:lstStyle/>
          <a:p>
            <a:r>
              <a:rPr lang="en-US" dirty="0" err="1">
                <a:solidFill>
                  <a:srgbClr val="FF8100"/>
                </a:solidFill>
              </a:rPr>
              <a:t>Interpretación</a:t>
            </a:r>
            <a:r>
              <a:rPr lang="en-US" dirty="0">
                <a:solidFill>
                  <a:srgbClr val="FF8100"/>
                </a:solidFill>
              </a:rPr>
              <a:t> y </a:t>
            </a:r>
            <a:r>
              <a:rPr lang="en-US" dirty="0" err="1">
                <a:solidFill>
                  <a:srgbClr val="FF8100"/>
                </a:solidFill>
              </a:rPr>
              <a:t>Conclusiones</a:t>
            </a:r>
            <a:r>
              <a:rPr lang="en-US" dirty="0">
                <a:solidFill>
                  <a:srgbClr val="FF8100"/>
                </a:solidFill>
              </a:rPr>
              <a:t> (</a:t>
            </a:r>
            <a:r>
              <a:rPr lang="en-US" dirty="0" err="1">
                <a:solidFill>
                  <a:srgbClr val="FF8100"/>
                </a:solidFill>
              </a:rPr>
              <a:t>Hallazgos</a:t>
            </a:r>
            <a:r>
              <a:rPr lang="en-US" dirty="0">
                <a:solidFill>
                  <a:srgbClr val="FF8100"/>
                </a:solidFill>
              </a:rPr>
              <a:t>)</a:t>
            </a:r>
            <a:endParaRPr lang="es-MX" dirty="0">
              <a:solidFill>
                <a:srgbClr val="FF8100"/>
              </a:solidFill>
            </a:endParaRPr>
          </a:p>
        </p:txBody>
      </p:sp>
      <p:sp>
        <p:nvSpPr>
          <p:cNvPr id="3" name="Marcador de contenido 2">
            <a:extLst>
              <a:ext uri="{FF2B5EF4-FFF2-40B4-BE49-F238E27FC236}">
                <a16:creationId xmlns:a16="http://schemas.microsoft.com/office/drawing/2014/main" id="{F7D1BCE6-641B-4D48-AE12-D7501AAD8D18}"/>
              </a:ext>
            </a:extLst>
          </p:cNvPr>
          <p:cNvSpPr>
            <a:spLocks noGrp="1"/>
          </p:cNvSpPr>
          <p:nvPr>
            <p:ph idx="1"/>
          </p:nvPr>
        </p:nvSpPr>
        <p:spPr>
          <a:xfrm>
            <a:off x="422031" y="1837299"/>
            <a:ext cx="11549575" cy="3714749"/>
          </a:xfrm>
        </p:spPr>
        <p:txBody>
          <a:bodyPr>
            <a:noAutofit/>
          </a:bodyPr>
          <a:lstStyle/>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El </a:t>
            </a:r>
            <a:r>
              <a:rPr lang="en-US" sz="2400" b="0" i="0" u="none" strike="noStrike" dirty="0" err="1">
                <a:solidFill>
                  <a:schemeClr val="tx1"/>
                </a:solidFill>
                <a:effectLst/>
                <a:latin typeface="+mj-lt"/>
              </a:rPr>
              <a:t>promedio</a:t>
            </a:r>
            <a:r>
              <a:rPr lang="en-US" sz="2400" b="0" i="0" u="none" strike="noStrike" dirty="0">
                <a:solidFill>
                  <a:schemeClr val="tx1"/>
                </a:solidFill>
                <a:effectLst/>
                <a:latin typeface="+mj-lt"/>
              </a:rPr>
              <a:t> de calificación </a:t>
            </a:r>
            <a:r>
              <a:rPr lang="en-US" sz="2400" b="0" i="0" u="none" strike="noStrike" dirty="0" err="1">
                <a:solidFill>
                  <a:schemeClr val="tx1"/>
                </a:solidFill>
                <a:effectLst/>
                <a:latin typeface="+mj-lt"/>
              </a:rPr>
              <a:t>por</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género</a:t>
            </a:r>
            <a:r>
              <a:rPr lang="en-US" sz="2400" b="0" i="0" u="none" strike="noStrike" dirty="0">
                <a:solidFill>
                  <a:schemeClr val="tx1"/>
                </a:solidFill>
                <a:effectLst/>
                <a:latin typeface="+mj-lt"/>
              </a:rPr>
              <a:t> no </a:t>
            </a:r>
            <a:r>
              <a:rPr lang="en-US" sz="2400" b="0" i="0" u="none" strike="noStrike" dirty="0" err="1">
                <a:solidFill>
                  <a:schemeClr val="tx1"/>
                </a:solidFill>
                <a:effectLst/>
                <a:latin typeface="+mj-lt"/>
              </a:rPr>
              <a:t>muestra</a:t>
            </a:r>
            <a:r>
              <a:rPr lang="en-US" sz="2400" b="0" i="0" u="none" strike="noStrike" dirty="0">
                <a:solidFill>
                  <a:schemeClr val="tx1"/>
                </a:solidFill>
                <a:effectLst/>
                <a:latin typeface="+mj-lt"/>
              </a:rPr>
              <a:t> gran </a:t>
            </a:r>
            <a:r>
              <a:rPr lang="en-US" sz="2400" b="0" i="0" u="none" strike="noStrike" dirty="0" err="1">
                <a:solidFill>
                  <a:schemeClr val="tx1"/>
                </a:solidFill>
                <a:effectLst/>
                <a:latin typeface="+mj-lt"/>
              </a:rPr>
              <a:t>diferencia</a:t>
            </a:r>
            <a:r>
              <a:rPr lang="en-US" sz="2400" b="0" i="0" u="none" strike="noStrike" dirty="0">
                <a:solidFill>
                  <a:schemeClr val="tx1"/>
                </a:solidFill>
                <a:effectLst/>
                <a:latin typeface="+mj-lt"/>
              </a:rPr>
              <a:t> 67.27 para </a:t>
            </a:r>
            <a:r>
              <a:rPr lang="en-US" sz="2400" b="0" i="0" u="none" strike="noStrike" dirty="0" err="1">
                <a:solidFill>
                  <a:schemeClr val="tx1"/>
                </a:solidFill>
                <a:effectLst/>
                <a:latin typeface="+mj-lt"/>
              </a:rPr>
              <a:t>mujeres</a:t>
            </a:r>
            <a:r>
              <a:rPr lang="en-US" sz="2400" b="0" i="0" u="none" strike="noStrike" dirty="0">
                <a:solidFill>
                  <a:schemeClr val="tx1"/>
                </a:solidFill>
                <a:effectLst/>
                <a:latin typeface="+mj-lt"/>
              </a:rPr>
              <a:t> y 67.23 para hombres </a:t>
            </a:r>
          </a:p>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El factor </a:t>
            </a:r>
            <a:r>
              <a:rPr lang="en-US" sz="2400" b="0" i="0" u="none" strike="noStrike" dirty="0" err="1">
                <a:solidFill>
                  <a:schemeClr val="tx1"/>
                </a:solidFill>
                <a:effectLst/>
                <a:latin typeface="+mj-lt"/>
              </a:rPr>
              <a:t>escuela</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privada</a:t>
            </a:r>
            <a:r>
              <a:rPr lang="en-US" sz="2400" b="0" i="0" u="none" strike="noStrike" dirty="0">
                <a:solidFill>
                  <a:schemeClr val="tx1"/>
                </a:solidFill>
                <a:effectLst/>
                <a:latin typeface="+mj-lt"/>
              </a:rPr>
              <a:t> o </a:t>
            </a:r>
            <a:r>
              <a:rPr lang="en-US" sz="2400" b="0" i="0" u="none" strike="noStrike" dirty="0" err="1">
                <a:solidFill>
                  <a:schemeClr val="tx1"/>
                </a:solidFill>
                <a:effectLst/>
                <a:latin typeface="+mj-lt"/>
              </a:rPr>
              <a:t>pública</a:t>
            </a:r>
            <a:r>
              <a:rPr lang="en-US" sz="2400" b="0" i="0" u="none" strike="noStrike" dirty="0">
                <a:solidFill>
                  <a:schemeClr val="tx1"/>
                </a:solidFill>
                <a:effectLst/>
                <a:latin typeface="+mj-lt"/>
              </a:rPr>
              <a:t> no es de gran relevancia para </a:t>
            </a:r>
            <a:r>
              <a:rPr lang="en-US" sz="2400" b="0" i="0" u="none" strike="noStrike" dirty="0" err="1">
                <a:solidFill>
                  <a:schemeClr val="tx1"/>
                </a:solidFill>
                <a:effectLst/>
                <a:latin typeface="+mj-lt"/>
              </a:rPr>
              <a:t>una</a:t>
            </a:r>
            <a:r>
              <a:rPr lang="en-US" sz="2400" b="0" i="0" u="none" strike="noStrike" dirty="0">
                <a:solidFill>
                  <a:schemeClr val="tx1"/>
                </a:solidFill>
                <a:effectLst/>
                <a:latin typeface="+mj-lt"/>
              </a:rPr>
              <a:t> calificación </a:t>
            </a:r>
            <a:r>
              <a:rPr lang="en-US" sz="2400" b="0" i="0" u="none" strike="noStrike" dirty="0" err="1">
                <a:solidFill>
                  <a:schemeClr val="tx1"/>
                </a:solidFill>
                <a:effectLst/>
                <a:latin typeface="+mj-lt"/>
              </a:rPr>
              <a:t>alta</a:t>
            </a:r>
            <a:r>
              <a:rPr lang="en-US" sz="2400" b="0" i="0" u="none" strike="noStrike" dirty="0">
                <a:solidFill>
                  <a:schemeClr val="tx1"/>
                </a:solidFill>
                <a:effectLst/>
                <a:latin typeface="+mj-lt"/>
              </a:rPr>
              <a:t> o </a:t>
            </a:r>
            <a:r>
              <a:rPr lang="en-US" sz="2400" b="0" i="0" u="none" strike="noStrike" dirty="0" err="1">
                <a:solidFill>
                  <a:schemeClr val="tx1"/>
                </a:solidFill>
                <a:effectLst/>
                <a:latin typeface="+mj-lt"/>
              </a:rPr>
              <a:t>baja</a:t>
            </a:r>
            <a:endParaRPr lang="en-US" sz="2400" b="0" i="0" u="none" strike="noStrike" dirty="0">
              <a:solidFill>
                <a:schemeClr val="tx1"/>
              </a:solidFill>
              <a:effectLst/>
              <a:latin typeface="+mj-lt"/>
            </a:endParaRPr>
          </a:p>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El </a:t>
            </a:r>
            <a:r>
              <a:rPr lang="en-US" sz="2400" b="0" i="0" u="none" strike="noStrike" dirty="0" err="1">
                <a:solidFill>
                  <a:schemeClr val="tx1"/>
                </a:solidFill>
                <a:effectLst/>
                <a:latin typeface="+mj-lt"/>
              </a:rPr>
              <a:t>acceso</a:t>
            </a:r>
            <a:r>
              <a:rPr lang="en-US" sz="2400" b="0" i="0" u="none" strike="noStrike" dirty="0">
                <a:solidFill>
                  <a:schemeClr val="tx1"/>
                </a:solidFill>
                <a:effectLst/>
                <a:latin typeface="+mj-lt"/>
              </a:rPr>
              <a:t> a internet es un factor de gran </a:t>
            </a:r>
            <a:r>
              <a:rPr lang="en-US" sz="2400" b="0" i="0" u="none" strike="noStrike" dirty="0" err="1">
                <a:solidFill>
                  <a:schemeClr val="tx1"/>
                </a:solidFill>
                <a:effectLst/>
                <a:latin typeface="+mj-lt"/>
              </a:rPr>
              <a:t>impacto</a:t>
            </a:r>
            <a:r>
              <a:rPr lang="en-US" sz="2400" b="0" i="0" u="none" strike="noStrike" dirty="0">
                <a:solidFill>
                  <a:schemeClr val="tx1"/>
                </a:solidFill>
                <a:effectLst/>
                <a:latin typeface="+mj-lt"/>
              </a:rPr>
              <a:t> para </a:t>
            </a:r>
            <a:r>
              <a:rPr lang="en-US" sz="2400" b="0" i="0" u="none" strike="noStrike" dirty="0" err="1">
                <a:solidFill>
                  <a:schemeClr val="tx1"/>
                </a:solidFill>
                <a:effectLst/>
                <a:latin typeface="+mj-lt"/>
              </a:rPr>
              <a:t>obtener</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buena</a:t>
            </a:r>
            <a:r>
              <a:rPr lang="en-US" sz="2400" b="0" i="0" u="none" strike="noStrike" dirty="0">
                <a:solidFill>
                  <a:schemeClr val="tx1"/>
                </a:solidFill>
                <a:effectLst/>
                <a:latin typeface="+mj-lt"/>
              </a:rPr>
              <a:t> calificación</a:t>
            </a:r>
          </a:p>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El </a:t>
            </a:r>
            <a:r>
              <a:rPr lang="en-US" sz="2400" b="0" i="0" u="none" strike="noStrike" dirty="0" err="1">
                <a:solidFill>
                  <a:schemeClr val="tx1"/>
                </a:solidFill>
                <a:effectLst/>
                <a:latin typeface="+mj-lt"/>
              </a:rPr>
              <a:t>apoyo</a:t>
            </a:r>
            <a:r>
              <a:rPr lang="en-US" sz="2400" b="0" i="0" u="none" strike="noStrike" dirty="0">
                <a:solidFill>
                  <a:schemeClr val="tx1"/>
                </a:solidFill>
                <a:effectLst/>
                <a:latin typeface="+mj-lt"/>
              </a:rPr>
              <a:t> de </a:t>
            </a:r>
            <a:r>
              <a:rPr lang="en-US" sz="2400" b="0" i="0" u="none" strike="noStrike" dirty="0" err="1">
                <a:solidFill>
                  <a:schemeClr val="tx1"/>
                </a:solidFill>
                <a:effectLst/>
                <a:latin typeface="+mj-lt"/>
              </a:rPr>
              <a:t>los</a:t>
            </a:r>
            <a:r>
              <a:rPr lang="en-US" sz="2400" b="0" i="0" u="none" strike="noStrike" dirty="0">
                <a:solidFill>
                  <a:schemeClr val="tx1"/>
                </a:solidFill>
                <a:effectLst/>
                <a:latin typeface="+mj-lt"/>
              </a:rPr>
              <a:t> padres de medio a alto contribuye positivamente a </a:t>
            </a:r>
            <a:r>
              <a:rPr lang="en-US" sz="2400" b="0" i="0" u="none" strike="noStrike" dirty="0" err="1">
                <a:solidFill>
                  <a:schemeClr val="tx1"/>
                </a:solidFill>
                <a:effectLst/>
                <a:latin typeface="+mj-lt"/>
              </a:rPr>
              <a:t>una</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mejor</a:t>
            </a:r>
            <a:r>
              <a:rPr lang="en-US" sz="2400" b="0" i="0" u="none" strike="noStrike" dirty="0">
                <a:solidFill>
                  <a:schemeClr val="tx1"/>
                </a:solidFill>
                <a:effectLst/>
                <a:latin typeface="+mj-lt"/>
              </a:rPr>
              <a:t> calificación</a:t>
            </a:r>
          </a:p>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El </a:t>
            </a:r>
            <a:r>
              <a:rPr lang="en-US" sz="2400" b="0" i="0" u="none" strike="noStrike" dirty="0" err="1">
                <a:solidFill>
                  <a:schemeClr val="tx1"/>
                </a:solidFill>
                <a:effectLst/>
                <a:latin typeface="+mj-lt"/>
              </a:rPr>
              <a:t>acceso</a:t>
            </a:r>
            <a:r>
              <a:rPr lang="en-US" sz="2400" b="0" i="0" u="none" strike="noStrike" dirty="0">
                <a:solidFill>
                  <a:schemeClr val="tx1"/>
                </a:solidFill>
                <a:effectLst/>
                <a:latin typeface="+mj-lt"/>
              </a:rPr>
              <a:t> a </a:t>
            </a:r>
            <a:r>
              <a:rPr lang="en-US" sz="2400" b="0" i="0" u="none" strike="noStrike" dirty="0" err="1">
                <a:solidFill>
                  <a:schemeClr val="tx1"/>
                </a:solidFill>
                <a:effectLst/>
                <a:latin typeface="+mj-lt"/>
              </a:rPr>
              <a:t>recursos</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estudiantiles</a:t>
            </a:r>
            <a:r>
              <a:rPr lang="en-US" sz="2400" b="0" i="0" u="none" strike="noStrike" dirty="0">
                <a:solidFill>
                  <a:schemeClr val="tx1"/>
                </a:solidFill>
                <a:effectLst/>
                <a:latin typeface="+mj-lt"/>
              </a:rPr>
              <a:t> de medio a alto contribuye positivamente a </a:t>
            </a:r>
            <a:r>
              <a:rPr lang="en-US" sz="2400" b="0" i="0" u="none" strike="noStrike" dirty="0" err="1">
                <a:solidFill>
                  <a:schemeClr val="tx1"/>
                </a:solidFill>
                <a:effectLst/>
                <a:latin typeface="+mj-lt"/>
              </a:rPr>
              <a:t>una</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mejor</a:t>
            </a:r>
            <a:r>
              <a:rPr lang="en-US" sz="2400" b="0" i="0" u="none" strike="noStrike" dirty="0">
                <a:solidFill>
                  <a:schemeClr val="tx1"/>
                </a:solidFill>
                <a:effectLst/>
                <a:latin typeface="+mj-lt"/>
              </a:rPr>
              <a:t> calificación</a:t>
            </a:r>
          </a:p>
          <a:p>
            <a:pPr marL="457200"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mj-lt"/>
              </a:rPr>
              <a:t>Los </a:t>
            </a:r>
            <a:r>
              <a:rPr lang="en-US" sz="2400" b="0" i="0" u="none" strike="noStrike" dirty="0" err="1">
                <a:solidFill>
                  <a:schemeClr val="tx1"/>
                </a:solidFill>
                <a:effectLst/>
                <a:latin typeface="+mj-lt"/>
              </a:rPr>
              <a:t>estudiantes</a:t>
            </a:r>
            <a:r>
              <a:rPr lang="en-US" sz="2400" b="0" i="0" u="none" strike="noStrike" dirty="0">
                <a:solidFill>
                  <a:schemeClr val="tx1"/>
                </a:solidFill>
                <a:effectLst/>
                <a:latin typeface="+mj-lt"/>
              </a:rPr>
              <a:t> que </a:t>
            </a:r>
            <a:r>
              <a:rPr lang="en-US" sz="2400" b="0" i="0" u="none" strike="noStrike" dirty="0" err="1">
                <a:solidFill>
                  <a:schemeClr val="tx1"/>
                </a:solidFill>
                <a:effectLst/>
                <a:latin typeface="+mj-lt"/>
              </a:rPr>
              <a:t>dedicaron</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más</a:t>
            </a:r>
            <a:r>
              <a:rPr lang="en-US" sz="2400" b="0" i="0" u="none" strike="noStrike" dirty="0">
                <a:solidFill>
                  <a:schemeClr val="tx1"/>
                </a:solidFill>
                <a:effectLst/>
                <a:latin typeface="+mj-lt"/>
              </a:rPr>
              <a:t> de 15 horas de </a:t>
            </a:r>
            <a:r>
              <a:rPr lang="en-US" sz="2400" b="0" i="0" u="none" strike="noStrike" dirty="0" err="1">
                <a:solidFill>
                  <a:schemeClr val="tx1"/>
                </a:solidFill>
                <a:effectLst/>
                <a:latin typeface="+mj-lt"/>
              </a:rPr>
              <a:t>estudio</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muestran</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calificaciones</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más</a:t>
            </a:r>
            <a:r>
              <a:rPr lang="en-US" sz="2400" b="0" i="0" u="none" strike="noStrike" dirty="0">
                <a:solidFill>
                  <a:schemeClr val="tx1"/>
                </a:solidFill>
                <a:effectLst/>
                <a:latin typeface="+mj-lt"/>
              </a:rPr>
              <a:t> </a:t>
            </a:r>
            <a:r>
              <a:rPr lang="en-US" sz="2400" b="0" i="0" u="none" strike="noStrike" dirty="0" err="1">
                <a:solidFill>
                  <a:schemeClr val="tx1"/>
                </a:solidFill>
                <a:effectLst/>
                <a:latin typeface="+mj-lt"/>
              </a:rPr>
              <a:t>altas</a:t>
            </a:r>
            <a:endParaRPr lang="en-US" sz="2400" b="0" i="0" u="none" strike="noStrike" dirty="0">
              <a:solidFill>
                <a:schemeClr val="tx1"/>
              </a:solidFill>
              <a:effectLst/>
              <a:latin typeface="+mj-lt"/>
            </a:endParaRPr>
          </a:p>
          <a:p>
            <a:endParaRPr lang="es-MX" sz="2000" dirty="0">
              <a:solidFill>
                <a:schemeClr val="tx1"/>
              </a:solidFill>
            </a:endParaRPr>
          </a:p>
        </p:txBody>
      </p:sp>
    </p:spTree>
    <p:extLst>
      <p:ext uri="{BB962C8B-B14F-4D97-AF65-F5344CB8AC3E}">
        <p14:creationId xmlns:p14="http://schemas.microsoft.com/office/powerpoint/2010/main" val="304001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37B0D6-E6AF-7F45-88AF-D73DDB85D83F}"/>
              </a:ext>
            </a:extLst>
          </p:cNvPr>
          <p:cNvSpPr>
            <a:spLocks noGrp="1"/>
          </p:cNvSpPr>
          <p:nvPr>
            <p:ph type="title"/>
          </p:nvPr>
        </p:nvSpPr>
        <p:spPr>
          <a:xfrm>
            <a:off x="919119" y="353745"/>
            <a:ext cx="10353762" cy="1257300"/>
          </a:xfrm>
        </p:spPr>
        <p:txBody>
          <a:bodyPr/>
          <a:lstStyle/>
          <a:p>
            <a:r>
              <a:rPr lang="en-US" dirty="0" err="1">
                <a:solidFill>
                  <a:srgbClr val="FF8100"/>
                </a:solidFill>
              </a:rPr>
              <a:t>Conclusiones</a:t>
            </a:r>
            <a:r>
              <a:rPr lang="en-US" dirty="0">
                <a:solidFill>
                  <a:srgbClr val="FF8100"/>
                </a:solidFill>
              </a:rPr>
              <a:t> </a:t>
            </a:r>
            <a:r>
              <a:rPr lang="en-US" dirty="0" err="1">
                <a:solidFill>
                  <a:srgbClr val="FF8100"/>
                </a:solidFill>
              </a:rPr>
              <a:t>Generales</a:t>
            </a:r>
            <a:endParaRPr lang="es-MX" dirty="0">
              <a:solidFill>
                <a:srgbClr val="FF8100"/>
              </a:solidFill>
            </a:endParaRPr>
          </a:p>
        </p:txBody>
      </p:sp>
      <p:sp>
        <p:nvSpPr>
          <p:cNvPr id="5" name="TextBox 4">
            <a:extLst>
              <a:ext uri="{FF2B5EF4-FFF2-40B4-BE49-F238E27FC236}">
                <a16:creationId xmlns:a16="http://schemas.microsoft.com/office/drawing/2014/main" id="{62964C92-0660-D24F-A30C-3D71F4CEBEF3}"/>
              </a:ext>
            </a:extLst>
          </p:cNvPr>
          <p:cNvSpPr txBox="1"/>
          <p:nvPr/>
        </p:nvSpPr>
        <p:spPr>
          <a:xfrm>
            <a:off x="665900" y="1720840"/>
            <a:ext cx="11122826" cy="3785652"/>
          </a:xfrm>
          <a:prstGeom prst="rect">
            <a:avLst/>
          </a:prstGeom>
          <a:noFill/>
        </p:spPr>
        <p:txBody>
          <a:bodyPr wrap="square" rtlCol="0">
            <a:spAutoFit/>
          </a:bodyPr>
          <a:lstStyle/>
          <a:p>
            <a:pPr marL="285750" indent="-285750">
              <a:buFont typeface="Arial" panose="020B0604020202020204" pitchFamily="34" charset="0"/>
              <a:buChar char="•"/>
            </a:pPr>
            <a:r>
              <a:rPr lang="en-MX" sz="2400" dirty="0">
                <a:latin typeface="+mj-lt"/>
              </a:rPr>
              <a:t>El promedio general de examen para los estudiantes de la base de datos analizada fue de 67.35</a:t>
            </a:r>
          </a:p>
          <a:p>
            <a:pPr marL="285750" indent="-285750">
              <a:buFont typeface="Arial" panose="020B0604020202020204" pitchFamily="34" charset="0"/>
              <a:buChar char="•"/>
            </a:pPr>
            <a:r>
              <a:rPr lang="en-MX" sz="2400" dirty="0">
                <a:latin typeface="+mj-lt"/>
              </a:rPr>
              <a:t>Los factores de mayor relevancia observados  para este analisis fueron acceso a internet, acceso a recursos estudiantiles, apoyo de los padres y horas de estudio. La presencia de los recursos mencionas en un nivel alto o medio favorece una mayor calificacion y viceversa.</a:t>
            </a:r>
          </a:p>
          <a:p>
            <a:pPr marL="285750" indent="-285750">
              <a:buFont typeface="Arial" panose="020B0604020202020204" pitchFamily="34" charset="0"/>
              <a:buChar char="•"/>
            </a:pPr>
            <a:r>
              <a:rPr lang="en-MX" sz="2400" dirty="0">
                <a:latin typeface="+mj-lt"/>
              </a:rPr>
              <a:t>No existe una formula magica o verdad absoluta ya que tambien se observo una minoria estudiantes con limitantes o carencias de estos recursos obteniendo buena calificacion, claro que la probabilidad de que esto suceda es menor</a:t>
            </a:r>
          </a:p>
          <a:p>
            <a:endParaRPr lang="en-MX" sz="2400" dirty="0">
              <a:latin typeface="+mj-lt"/>
            </a:endParaRPr>
          </a:p>
        </p:txBody>
      </p:sp>
    </p:spTree>
    <p:extLst>
      <p:ext uri="{BB962C8B-B14F-4D97-AF65-F5344CB8AC3E}">
        <p14:creationId xmlns:p14="http://schemas.microsoft.com/office/powerpoint/2010/main" val="5191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37B0D6-E6AF-7F45-88AF-D73DDB85D83F}"/>
              </a:ext>
            </a:extLst>
          </p:cNvPr>
          <p:cNvSpPr>
            <a:spLocks noGrp="1"/>
          </p:cNvSpPr>
          <p:nvPr>
            <p:ph type="title"/>
          </p:nvPr>
        </p:nvSpPr>
        <p:spPr>
          <a:xfrm>
            <a:off x="919119" y="353745"/>
            <a:ext cx="10353762" cy="1257300"/>
          </a:xfrm>
        </p:spPr>
        <p:txBody>
          <a:bodyPr/>
          <a:lstStyle/>
          <a:p>
            <a:r>
              <a:rPr lang="en-US" dirty="0" err="1">
                <a:solidFill>
                  <a:srgbClr val="FF8100"/>
                </a:solidFill>
              </a:rPr>
              <a:t>Recomendaciones</a:t>
            </a:r>
            <a:endParaRPr lang="es-MX" dirty="0">
              <a:solidFill>
                <a:srgbClr val="FF8100"/>
              </a:solidFill>
            </a:endParaRPr>
          </a:p>
        </p:txBody>
      </p:sp>
      <p:sp>
        <p:nvSpPr>
          <p:cNvPr id="5" name="TextBox 4">
            <a:extLst>
              <a:ext uri="{FF2B5EF4-FFF2-40B4-BE49-F238E27FC236}">
                <a16:creationId xmlns:a16="http://schemas.microsoft.com/office/drawing/2014/main" id="{62964C92-0660-D24F-A30C-3D71F4CEBEF3}"/>
              </a:ext>
            </a:extLst>
          </p:cNvPr>
          <p:cNvSpPr txBox="1"/>
          <p:nvPr/>
        </p:nvSpPr>
        <p:spPr>
          <a:xfrm>
            <a:off x="665900" y="1720840"/>
            <a:ext cx="11291638" cy="1200329"/>
          </a:xfrm>
          <a:prstGeom prst="rect">
            <a:avLst/>
          </a:prstGeom>
          <a:noFill/>
        </p:spPr>
        <p:txBody>
          <a:bodyPr wrap="square" rtlCol="0">
            <a:spAutoFit/>
          </a:bodyPr>
          <a:lstStyle/>
          <a:p>
            <a:pPr marL="285750" indent="-285750">
              <a:buFont typeface="Arial" panose="020B0604020202020204" pitchFamily="34" charset="0"/>
              <a:buChar char="•"/>
            </a:pPr>
            <a:r>
              <a:rPr lang="en-MX" sz="2400" dirty="0">
                <a:latin typeface="+mj-lt"/>
              </a:rPr>
              <a:t>Hacer lo posible para tener acceso a internet asi como otros recursos estudiantiles</a:t>
            </a:r>
          </a:p>
          <a:p>
            <a:pPr marL="285750" indent="-285750">
              <a:buFont typeface="Arial" panose="020B0604020202020204" pitchFamily="34" charset="0"/>
              <a:buChar char="•"/>
            </a:pPr>
            <a:r>
              <a:rPr lang="en-MX" sz="2400" dirty="0">
                <a:latin typeface="+mj-lt"/>
              </a:rPr>
              <a:t>Llevar una buena relacion con la familia y apoyarse en ella</a:t>
            </a:r>
          </a:p>
          <a:p>
            <a:pPr marL="285750" indent="-285750">
              <a:buFont typeface="Arial" panose="020B0604020202020204" pitchFamily="34" charset="0"/>
              <a:buChar char="•"/>
            </a:pPr>
            <a:r>
              <a:rPr lang="en-MX" sz="2400" dirty="0">
                <a:latin typeface="+mj-lt"/>
              </a:rPr>
              <a:t>Estudiar al menos 15 horas</a:t>
            </a:r>
          </a:p>
        </p:txBody>
      </p:sp>
      <p:sp>
        <p:nvSpPr>
          <p:cNvPr id="2" name="Título 1">
            <a:extLst>
              <a:ext uri="{FF2B5EF4-FFF2-40B4-BE49-F238E27FC236}">
                <a16:creationId xmlns:a16="http://schemas.microsoft.com/office/drawing/2014/main" id="{D0A0FF4F-60C3-9F47-2ADC-AB6A1628990D}"/>
              </a:ext>
            </a:extLst>
          </p:cNvPr>
          <p:cNvSpPr txBox="1">
            <a:spLocks/>
          </p:cNvSpPr>
          <p:nvPr/>
        </p:nvSpPr>
        <p:spPr>
          <a:xfrm>
            <a:off x="919119" y="3164939"/>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8100"/>
                </a:solidFill>
              </a:rPr>
              <a:t>Limitaciones</a:t>
            </a:r>
            <a:r>
              <a:rPr lang="en-US" dirty="0">
                <a:solidFill>
                  <a:srgbClr val="FF8100"/>
                </a:solidFill>
              </a:rPr>
              <a:t> y </a:t>
            </a:r>
            <a:r>
              <a:rPr lang="en-US" dirty="0" err="1">
                <a:solidFill>
                  <a:srgbClr val="FF8100"/>
                </a:solidFill>
              </a:rPr>
              <a:t>sugerencias</a:t>
            </a:r>
            <a:r>
              <a:rPr lang="en-US" dirty="0">
                <a:solidFill>
                  <a:srgbClr val="FF8100"/>
                </a:solidFill>
              </a:rPr>
              <a:t> a </a:t>
            </a:r>
            <a:r>
              <a:rPr lang="en-US" dirty="0" err="1">
                <a:solidFill>
                  <a:srgbClr val="FF8100"/>
                </a:solidFill>
              </a:rPr>
              <a:t>futuro</a:t>
            </a:r>
            <a:endParaRPr lang="es-MX" dirty="0">
              <a:solidFill>
                <a:srgbClr val="FF8100"/>
              </a:solidFill>
            </a:endParaRPr>
          </a:p>
        </p:txBody>
      </p:sp>
      <p:sp>
        <p:nvSpPr>
          <p:cNvPr id="3" name="TextBox 2">
            <a:extLst>
              <a:ext uri="{FF2B5EF4-FFF2-40B4-BE49-F238E27FC236}">
                <a16:creationId xmlns:a16="http://schemas.microsoft.com/office/drawing/2014/main" id="{D9C231EF-38A4-0EA0-131B-1A8158F772AE}"/>
              </a:ext>
            </a:extLst>
          </p:cNvPr>
          <p:cNvSpPr txBox="1"/>
          <p:nvPr/>
        </p:nvSpPr>
        <p:spPr>
          <a:xfrm>
            <a:off x="665900" y="4422239"/>
            <a:ext cx="11291638" cy="2308324"/>
          </a:xfrm>
          <a:prstGeom prst="rect">
            <a:avLst/>
          </a:prstGeom>
          <a:noFill/>
        </p:spPr>
        <p:txBody>
          <a:bodyPr wrap="square" rtlCol="0">
            <a:spAutoFit/>
          </a:bodyPr>
          <a:lstStyle/>
          <a:p>
            <a:pPr marL="285750" indent="-285750">
              <a:buFont typeface="Arial" panose="020B0604020202020204" pitchFamily="34" charset="0"/>
              <a:buChar char="•"/>
            </a:pPr>
            <a:r>
              <a:rPr lang="en-MX" sz="2400" dirty="0">
                <a:latin typeface="+mj-lt"/>
              </a:rPr>
              <a:t>La base  de datos elegida muestra un porcentaje muy peque</a:t>
            </a:r>
            <a:r>
              <a:rPr lang="en-US" sz="2400" dirty="0" err="1">
                <a:latin typeface="+mj-lt"/>
              </a:rPr>
              <a:t>ño</a:t>
            </a:r>
            <a:r>
              <a:rPr lang="en-US" sz="2400" dirty="0">
                <a:latin typeface="+mj-lt"/>
              </a:rPr>
              <a:t> de </a:t>
            </a:r>
            <a:r>
              <a:rPr lang="en-US" sz="2400" dirty="0" err="1">
                <a:latin typeface="+mj-lt"/>
              </a:rPr>
              <a:t>estudiantes</a:t>
            </a:r>
            <a:r>
              <a:rPr lang="en-US" sz="2400" dirty="0">
                <a:latin typeface="+mj-lt"/>
              </a:rPr>
              <a:t> con </a:t>
            </a:r>
            <a:r>
              <a:rPr lang="en-US" sz="2400" dirty="0" err="1">
                <a:latin typeface="+mj-lt"/>
              </a:rPr>
              <a:t>calificaciones</a:t>
            </a:r>
            <a:r>
              <a:rPr lang="en-US" sz="2400" dirty="0">
                <a:latin typeface="+mj-lt"/>
              </a:rPr>
              <a:t> </a:t>
            </a:r>
            <a:r>
              <a:rPr lang="en-US" sz="2400" dirty="0" err="1">
                <a:latin typeface="+mj-lt"/>
              </a:rPr>
              <a:t>altas</a:t>
            </a:r>
            <a:r>
              <a:rPr lang="en-US" sz="2400" dirty="0">
                <a:latin typeface="+mj-lt"/>
              </a:rPr>
              <a:t> lo </a:t>
            </a:r>
            <a:r>
              <a:rPr lang="en-US" sz="2400" dirty="0" err="1">
                <a:latin typeface="+mj-lt"/>
              </a:rPr>
              <a:t>cual</a:t>
            </a:r>
            <a:r>
              <a:rPr lang="en-US" sz="2400" dirty="0">
                <a:latin typeface="+mj-lt"/>
              </a:rPr>
              <a:t> </a:t>
            </a:r>
            <a:r>
              <a:rPr lang="en-US" sz="2400" dirty="0" err="1">
                <a:latin typeface="+mj-lt"/>
              </a:rPr>
              <a:t>dificulta</a:t>
            </a:r>
            <a:r>
              <a:rPr lang="en-US" sz="2400" dirty="0">
                <a:latin typeface="+mj-lt"/>
              </a:rPr>
              <a:t> </a:t>
            </a:r>
            <a:r>
              <a:rPr lang="en-US" sz="2400" dirty="0" err="1">
                <a:latin typeface="+mj-lt"/>
              </a:rPr>
              <a:t>el</a:t>
            </a:r>
            <a:r>
              <a:rPr lang="en-US" sz="2400" dirty="0">
                <a:latin typeface="+mj-lt"/>
              </a:rPr>
              <a:t> </a:t>
            </a:r>
            <a:r>
              <a:rPr lang="en-US" sz="2400" dirty="0" err="1">
                <a:latin typeface="+mj-lt"/>
              </a:rPr>
              <a:t>analisis</a:t>
            </a:r>
            <a:r>
              <a:rPr lang="en-US" sz="2400" dirty="0">
                <a:latin typeface="+mj-lt"/>
              </a:rPr>
              <a:t> y </a:t>
            </a:r>
            <a:r>
              <a:rPr lang="en-US" sz="2400" dirty="0" err="1">
                <a:latin typeface="+mj-lt"/>
              </a:rPr>
              <a:t>recomendaciones</a:t>
            </a:r>
            <a:r>
              <a:rPr lang="en-US" sz="2400" dirty="0">
                <a:latin typeface="+mj-lt"/>
              </a:rPr>
              <a:t> </a:t>
            </a:r>
            <a:r>
              <a:rPr lang="en-US" sz="2400" dirty="0" err="1">
                <a:latin typeface="+mj-lt"/>
              </a:rPr>
              <a:t>ya</a:t>
            </a:r>
            <a:r>
              <a:rPr lang="en-US" sz="2400" dirty="0">
                <a:latin typeface="+mj-lt"/>
              </a:rPr>
              <a:t> que </a:t>
            </a:r>
            <a:r>
              <a:rPr lang="en-US" sz="2400" dirty="0" err="1">
                <a:latin typeface="+mj-lt"/>
              </a:rPr>
              <a:t>observamos</a:t>
            </a:r>
            <a:r>
              <a:rPr lang="en-US" sz="2400" dirty="0">
                <a:latin typeface="+mj-lt"/>
              </a:rPr>
              <a:t> </a:t>
            </a:r>
            <a:r>
              <a:rPr lang="en-US" sz="2400" dirty="0" err="1">
                <a:latin typeface="+mj-lt"/>
              </a:rPr>
              <a:t>estudiantes</a:t>
            </a:r>
            <a:r>
              <a:rPr lang="en-US" sz="2400" dirty="0">
                <a:latin typeface="+mj-lt"/>
              </a:rPr>
              <a:t> </a:t>
            </a:r>
            <a:r>
              <a:rPr lang="en-US" sz="2400" dirty="0" err="1">
                <a:latin typeface="+mj-lt"/>
              </a:rPr>
              <a:t>en</a:t>
            </a:r>
            <a:r>
              <a:rPr lang="en-US" sz="2400" dirty="0">
                <a:latin typeface="+mj-lt"/>
              </a:rPr>
              <a:t> </a:t>
            </a:r>
            <a:r>
              <a:rPr lang="en-US" sz="2400" dirty="0" err="1">
                <a:latin typeface="+mj-lt"/>
              </a:rPr>
              <a:t>igualdad</a:t>
            </a:r>
            <a:r>
              <a:rPr lang="en-US" sz="2400" dirty="0">
                <a:latin typeface="+mj-lt"/>
              </a:rPr>
              <a:t> de </a:t>
            </a:r>
            <a:r>
              <a:rPr lang="en-US" sz="2400" dirty="0" err="1">
                <a:latin typeface="+mj-lt"/>
              </a:rPr>
              <a:t>recursos</a:t>
            </a:r>
            <a:r>
              <a:rPr lang="en-US" sz="2400" dirty="0">
                <a:latin typeface="+mj-lt"/>
              </a:rPr>
              <a:t> y </a:t>
            </a:r>
            <a:r>
              <a:rPr lang="en-US" sz="2400" dirty="0" err="1">
                <a:latin typeface="+mj-lt"/>
              </a:rPr>
              <a:t>calificaciones</a:t>
            </a:r>
            <a:r>
              <a:rPr lang="en-US" sz="2400" dirty="0">
                <a:latin typeface="+mj-lt"/>
              </a:rPr>
              <a:t> </a:t>
            </a:r>
            <a:r>
              <a:rPr lang="en-US" sz="2400" dirty="0" err="1">
                <a:latin typeface="+mj-lt"/>
              </a:rPr>
              <a:t>menores</a:t>
            </a:r>
            <a:endParaRPr lang="en-US" sz="2400" dirty="0">
              <a:latin typeface="+mj-lt"/>
            </a:endParaRPr>
          </a:p>
          <a:p>
            <a:pPr marL="285750" indent="-285750">
              <a:buFont typeface="Arial" panose="020B0604020202020204" pitchFamily="34" charset="0"/>
              <a:buChar char="•"/>
            </a:pPr>
            <a:endParaRPr lang="en-MX" sz="2400" dirty="0">
              <a:latin typeface="+mj-lt"/>
            </a:endParaRPr>
          </a:p>
          <a:p>
            <a:pPr marL="285750" indent="-285750">
              <a:buFont typeface="Arial" panose="020B0604020202020204" pitchFamily="34" charset="0"/>
              <a:buChar char="•"/>
            </a:pPr>
            <a:r>
              <a:rPr lang="en-MX" sz="2400" dirty="0">
                <a:latin typeface="+mj-lt"/>
              </a:rPr>
              <a:t>A futuro se podria buscar una base de datos que incluya escuela de procedencia asi como estado/pais para obtener un mejor analisis</a:t>
            </a:r>
          </a:p>
        </p:txBody>
      </p:sp>
    </p:spTree>
    <p:extLst>
      <p:ext uri="{BB962C8B-B14F-4D97-AF65-F5344CB8AC3E}">
        <p14:creationId xmlns:p14="http://schemas.microsoft.com/office/powerpoint/2010/main" val="2080009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074A3-196B-D84D-3937-4347856E9CAF}"/>
              </a:ext>
            </a:extLst>
          </p:cNvPr>
          <p:cNvSpPr>
            <a:spLocks noGrp="1"/>
          </p:cNvSpPr>
          <p:nvPr>
            <p:ph type="title"/>
          </p:nvPr>
        </p:nvSpPr>
        <p:spPr>
          <a:xfrm>
            <a:off x="-1280433" y="56271"/>
            <a:ext cx="10353762" cy="1257300"/>
          </a:xfrm>
        </p:spPr>
        <p:txBody>
          <a:bodyPr/>
          <a:lstStyle/>
          <a:p>
            <a:r>
              <a:rPr lang="es-MX" dirty="0">
                <a:solidFill>
                  <a:srgbClr val="FF8100"/>
                </a:solidFill>
              </a:rPr>
              <a:t>Introducción</a:t>
            </a:r>
          </a:p>
        </p:txBody>
      </p:sp>
      <p:sp>
        <p:nvSpPr>
          <p:cNvPr id="3" name="Marcador de contenido 2">
            <a:extLst>
              <a:ext uri="{FF2B5EF4-FFF2-40B4-BE49-F238E27FC236}">
                <a16:creationId xmlns:a16="http://schemas.microsoft.com/office/drawing/2014/main" id="{306D6437-0393-7AAA-A76F-301EF8CCC9FC}"/>
              </a:ext>
            </a:extLst>
          </p:cNvPr>
          <p:cNvSpPr>
            <a:spLocks noGrp="1"/>
          </p:cNvSpPr>
          <p:nvPr>
            <p:ph idx="1"/>
          </p:nvPr>
        </p:nvSpPr>
        <p:spPr>
          <a:xfrm>
            <a:off x="238546" y="1374530"/>
            <a:ext cx="7315805" cy="4965895"/>
          </a:xfrm>
        </p:spPr>
        <p:txBody>
          <a:bodyPr>
            <a:normAutofit/>
          </a:bodyPr>
          <a:lstStyle/>
          <a:p>
            <a:pPr algn="just">
              <a:buFont typeface="Arial" panose="020B0604020202020204" pitchFamily="34" charset="0"/>
              <a:buChar char="•"/>
            </a:pPr>
            <a:r>
              <a:rPr lang="es-MX" sz="2800" b="0" i="0" u="none" strike="noStrike" dirty="0">
                <a:solidFill>
                  <a:schemeClr val="tx1"/>
                </a:solidFill>
                <a:effectLst/>
                <a:latin typeface="+mj-lt"/>
              </a:rPr>
              <a:t>Este conjunto de datos nos ofrece una comprensiva revisión de factores sociales y educativos que influyen en los resultados de los alumnos durante la presentación de exámenes; a la vez nos habla de hábitos, asistencia, el nivel de compromiso de los padres y otros aspectos que pueden ayudar a determinar razones para un éxito académico dentro de un sistema educativo.</a:t>
            </a:r>
            <a:endParaRPr lang="es-MX" sz="3200" dirty="0">
              <a:solidFill>
                <a:schemeClr val="tx1"/>
              </a:solidFill>
              <a:latin typeface="+mj-lt"/>
            </a:endParaRPr>
          </a:p>
        </p:txBody>
      </p:sp>
      <p:pic>
        <p:nvPicPr>
          <p:cNvPr id="7" name="Picture 6">
            <a:extLst>
              <a:ext uri="{FF2B5EF4-FFF2-40B4-BE49-F238E27FC236}">
                <a16:creationId xmlns:a16="http://schemas.microsoft.com/office/drawing/2014/main" id="{836B56D4-B376-161C-32A8-646216A4799C}"/>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7554351" y="664056"/>
            <a:ext cx="4705643" cy="4819414"/>
          </a:xfrm>
          <a:prstGeom prst="rect">
            <a:avLst/>
          </a:prstGeom>
        </p:spPr>
      </p:pic>
    </p:spTree>
    <p:extLst>
      <p:ext uri="{BB962C8B-B14F-4D97-AF65-F5344CB8AC3E}">
        <p14:creationId xmlns:p14="http://schemas.microsoft.com/office/powerpoint/2010/main" val="219785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rtlCol="0">
            <a:normAutofit/>
          </a:bodyPr>
          <a:lstStyle/>
          <a:p>
            <a:r>
              <a:rPr lang="es-MX" dirty="0">
                <a:solidFill>
                  <a:srgbClr val="FF8100"/>
                </a:solidFill>
              </a:rPr>
              <a:t>Herramientas utilizadas</a:t>
            </a:r>
          </a:p>
        </p:txBody>
      </p:sp>
      <p:graphicFrame>
        <p:nvGraphicFramePr>
          <p:cNvPr id="12" name="Marcador de posición de contenido 2" descr="Gráfico de SmartArt">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72161049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7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4872D-8A21-E00F-FD51-FF7C40530A81}"/>
              </a:ext>
            </a:extLst>
          </p:cNvPr>
          <p:cNvSpPr>
            <a:spLocks noGrp="1"/>
          </p:cNvSpPr>
          <p:nvPr>
            <p:ph type="title"/>
          </p:nvPr>
        </p:nvSpPr>
        <p:spPr>
          <a:xfrm>
            <a:off x="2729163" y="149782"/>
            <a:ext cx="10353762" cy="1257300"/>
          </a:xfrm>
        </p:spPr>
        <p:txBody>
          <a:bodyPr/>
          <a:lstStyle/>
          <a:p>
            <a:r>
              <a:rPr lang="es-MX" dirty="0">
                <a:solidFill>
                  <a:srgbClr val="FF8100"/>
                </a:solidFill>
              </a:rPr>
              <a:t>Justificación</a:t>
            </a:r>
          </a:p>
        </p:txBody>
      </p:sp>
      <p:sp>
        <p:nvSpPr>
          <p:cNvPr id="3" name="Marcador de contenido 2">
            <a:extLst>
              <a:ext uri="{FF2B5EF4-FFF2-40B4-BE49-F238E27FC236}">
                <a16:creationId xmlns:a16="http://schemas.microsoft.com/office/drawing/2014/main" id="{290431B3-E009-2003-F814-43560368A9F1}"/>
              </a:ext>
            </a:extLst>
          </p:cNvPr>
          <p:cNvSpPr>
            <a:spLocks noGrp="1"/>
          </p:cNvSpPr>
          <p:nvPr>
            <p:ph idx="1"/>
          </p:nvPr>
        </p:nvSpPr>
        <p:spPr>
          <a:xfrm>
            <a:off x="4023361" y="1254662"/>
            <a:ext cx="7765366" cy="4991393"/>
          </a:xfrm>
        </p:spPr>
        <p:txBody>
          <a:bodyPr>
            <a:normAutofit fontScale="92500" lnSpcReduction="10000"/>
          </a:bodyPr>
          <a:lstStyle/>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Los sistemas educativos tanto públicos como privados a menudo se modifican con el propósito de una optimización de resultados en las pruebas de aprovechamiento escolar; esto para poder solicitar mejoras en escuelas así como recursos; y aunque este por sí mismo es un derecho, es cierto que también existe una contienda interminable por mejorar los promedios del alumnado para representar la calidad de las instituciones, por lo que sí es de suma importancia saber cómo y porqué se obtienen buenos, malos o regulares resultados. </a:t>
            </a:r>
            <a:endParaRPr lang="es-MX" sz="3200" b="0" dirty="0">
              <a:solidFill>
                <a:schemeClr val="tx1"/>
              </a:solidFill>
              <a:effectLst/>
              <a:latin typeface="+mj-lt"/>
            </a:endParaRPr>
          </a:p>
        </p:txBody>
      </p:sp>
      <p:pic>
        <p:nvPicPr>
          <p:cNvPr id="3074" name="Picture 2" descr="Idea - Iconos gratis de negocio">
            <a:extLst>
              <a:ext uri="{FF2B5EF4-FFF2-40B4-BE49-F238E27FC236}">
                <a16:creationId xmlns:a16="http://schemas.microsoft.com/office/drawing/2014/main" id="{3D13DF5F-A477-1BAB-7FD8-0B0C3B086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85" y="166331"/>
            <a:ext cx="2984281" cy="2984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855968E-3114-B332-7488-44CCEDB8600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872871" y="3381918"/>
            <a:ext cx="2603023" cy="2603023"/>
          </a:xfrm>
          <a:prstGeom prst="rect">
            <a:avLst/>
          </a:prstGeom>
        </p:spPr>
      </p:pic>
      <p:pic>
        <p:nvPicPr>
          <p:cNvPr id="17" name="Picture 16">
            <a:extLst>
              <a:ext uri="{FF2B5EF4-FFF2-40B4-BE49-F238E27FC236}">
                <a16:creationId xmlns:a16="http://schemas.microsoft.com/office/drawing/2014/main" id="{6BAC6E9A-C45E-E0A2-61C9-717494DF3CC0}"/>
              </a:ext>
            </a:extLst>
          </p:cNvPr>
          <p:cNvPicPr>
            <a:picLocks noChangeAspect="1"/>
          </p:cNvPicPr>
          <p:nvPr/>
        </p:nvPicPr>
        <p:blipFill>
          <a:blip r:embed="rId5">
            <a:extLst>
              <a:ext uri="{837473B0-CC2E-450A-ABE3-18F120FF3D39}">
                <a1611:picAttrSrcUrl xmlns:a1611="http://schemas.microsoft.com/office/drawing/2016/11/main" xmlns="" r:id="rId6"/>
              </a:ext>
            </a:extLst>
          </a:blip>
          <a:stretch>
            <a:fillRect/>
          </a:stretch>
        </p:blipFill>
        <p:spPr>
          <a:xfrm>
            <a:off x="1157105" y="5603941"/>
            <a:ext cx="1397000" cy="381000"/>
          </a:xfrm>
          <a:prstGeom prst="rect">
            <a:avLst/>
          </a:prstGeom>
        </p:spPr>
      </p:pic>
    </p:spTree>
    <p:extLst>
      <p:ext uri="{BB962C8B-B14F-4D97-AF65-F5344CB8AC3E}">
        <p14:creationId xmlns:p14="http://schemas.microsoft.com/office/powerpoint/2010/main" val="158023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B7BF85-9064-9695-7525-B7D8A17076E5}"/>
              </a:ext>
            </a:extLst>
          </p:cNvPr>
          <p:cNvSpPr>
            <a:spLocks noGrp="1"/>
          </p:cNvSpPr>
          <p:nvPr>
            <p:ph type="title"/>
          </p:nvPr>
        </p:nvSpPr>
        <p:spPr>
          <a:xfrm>
            <a:off x="281354" y="378069"/>
            <a:ext cx="5924512" cy="1257300"/>
          </a:xfrm>
        </p:spPr>
        <p:txBody>
          <a:bodyPr/>
          <a:lstStyle/>
          <a:p>
            <a:r>
              <a:rPr lang="es-MX" dirty="0">
                <a:solidFill>
                  <a:srgbClr val="FF8100"/>
                </a:solidFill>
              </a:rPr>
              <a:t>Observación</a:t>
            </a:r>
          </a:p>
        </p:txBody>
      </p:sp>
      <p:sp>
        <p:nvSpPr>
          <p:cNvPr id="3" name="Marcador de contenido 2">
            <a:extLst>
              <a:ext uri="{FF2B5EF4-FFF2-40B4-BE49-F238E27FC236}">
                <a16:creationId xmlns:a16="http://schemas.microsoft.com/office/drawing/2014/main" id="{B2501345-A281-A50B-ED57-476C18901C83}"/>
              </a:ext>
            </a:extLst>
          </p:cNvPr>
          <p:cNvSpPr>
            <a:spLocks noGrp="1"/>
          </p:cNvSpPr>
          <p:nvPr>
            <p:ph idx="1"/>
          </p:nvPr>
        </p:nvSpPr>
        <p:spPr>
          <a:xfrm>
            <a:off x="423424" y="1635369"/>
            <a:ext cx="5924512" cy="4372562"/>
          </a:xfrm>
        </p:spPr>
        <p:txBody>
          <a:bodyPr>
            <a:normAutofit lnSpcReduction="10000"/>
          </a:bodyPr>
          <a:lstStyle/>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El equipo concuerda con que no solo es de interés para las escuelas en particular, sino también para el diseño más asertivo de políticas públicas enfocadas al sector, para resolver inconformidades sociales, y mejorar el ambiente para un fundamental futuro pilar de nuestra sociedad; los jóvenes. </a:t>
            </a:r>
            <a:endParaRPr lang="es-MX" sz="3200" b="0" dirty="0">
              <a:solidFill>
                <a:schemeClr val="tx1"/>
              </a:solidFill>
              <a:effectLst/>
              <a:latin typeface="+mj-lt"/>
            </a:endParaRPr>
          </a:p>
        </p:txBody>
      </p:sp>
      <p:pic>
        <p:nvPicPr>
          <p:cNvPr id="5" name="Picture 4">
            <a:extLst>
              <a:ext uri="{FF2B5EF4-FFF2-40B4-BE49-F238E27FC236}">
                <a16:creationId xmlns:a16="http://schemas.microsoft.com/office/drawing/2014/main" id="{41D99860-685D-3990-CB83-2D0AFBADC112}"/>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875648" y="2207164"/>
            <a:ext cx="4891693" cy="2443672"/>
          </a:xfrm>
          <a:prstGeom prst="rect">
            <a:avLst/>
          </a:prstGeom>
        </p:spPr>
      </p:pic>
    </p:spTree>
    <p:extLst>
      <p:ext uri="{BB962C8B-B14F-4D97-AF65-F5344CB8AC3E}">
        <p14:creationId xmlns:p14="http://schemas.microsoft.com/office/powerpoint/2010/main" val="45326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135A6-5CFF-09C4-A24B-66B2D4679F6D}"/>
              </a:ext>
            </a:extLst>
          </p:cNvPr>
          <p:cNvSpPr>
            <a:spLocks noGrp="1"/>
          </p:cNvSpPr>
          <p:nvPr>
            <p:ph type="title"/>
          </p:nvPr>
        </p:nvSpPr>
        <p:spPr/>
        <p:txBody>
          <a:bodyPr/>
          <a:lstStyle/>
          <a:p>
            <a:r>
              <a:rPr lang="es-MX" dirty="0">
                <a:solidFill>
                  <a:srgbClr val="FF8100"/>
                </a:solidFill>
              </a:rPr>
              <a:t>Preguntas a responder</a:t>
            </a:r>
          </a:p>
        </p:txBody>
      </p:sp>
      <p:sp>
        <p:nvSpPr>
          <p:cNvPr id="3" name="Marcador de contenido 2">
            <a:extLst>
              <a:ext uri="{FF2B5EF4-FFF2-40B4-BE49-F238E27FC236}">
                <a16:creationId xmlns:a16="http://schemas.microsoft.com/office/drawing/2014/main" id="{2836AFCB-04DB-C343-6D15-F166A5FC8642}"/>
              </a:ext>
            </a:extLst>
          </p:cNvPr>
          <p:cNvSpPr>
            <a:spLocks noGrp="1"/>
          </p:cNvSpPr>
          <p:nvPr>
            <p:ph idx="1"/>
          </p:nvPr>
        </p:nvSpPr>
        <p:spPr/>
        <p:txBody>
          <a:bodyPr>
            <a:normAutofit/>
          </a:bodyPr>
          <a:lstStyle/>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¿Qué factores influyen en las mejores calificaciones de los alumnos?</a:t>
            </a:r>
            <a:endParaRPr lang="es-MX" sz="3200" b="0" dirty="0">
              <a:solidFill>
                <a:schemeClr val="tx1"/>
              </a:solidFill>
              <a:effectLst/>
              <a:latin typeface="+mj-lt"/>
            </a:endParaRPr>
          </a:p>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¿Qué factores influyen en una baja calificación?</a:t>
            </a:r>
            <a:endParaRPr lang="es-MX" sz="3200" b="0" dirty="0">
              <a:solidFill>
                <a:schemeClr val="tx1"/>
              </a:solidFill>
              <a:effectLst/>
              <a:latin typeface="+mj-lt"/>
            </a:endParaRPr>
          </a:p>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¿Qué nivel de aprovechamiento es más común?</a:t>
            </a:r>
            <a:endParaRPr lang="es-MX" sz="3200" b="0" dirty="0">
              <a:solidFill>
                <a:schemeClr val="tx1"/>
              </a:solidFill>
              <a:effectLst/>
              <a:latin typeface="+mj-lt"/>
            </a:endParaRPr>
          </a:p>
          <a:p>
            <a:pPr algn="just" rtl="0">
              <a:spcBef>
                <a:spcPts val="0"/>
              </a:spcBef>
              <a:spcAft>
                <a:spcPts val="0"/>
              </a:spcAft>
              <a:buFont typeface="Arial" panose="020B0604020202020204" pitchFamily="34" charset="0"/>
              <a:buChar char="•"/>
            </a:pPr>
            <a:r>
              <a:rPr lang="es-MX" sz="2800" b="0" i="0" u="none" strike="noStrike" dirty="0">
                <a:solidFill>
                  <a:schemeClr val="tx1"/>
                </a:solidFill>
                <a:effectLst/>
                <a:latin typeface="+mj-lt"/>
              </a:rPr>
              <a:t>¿Cómo podemos mejorar el panorama actual de resultados en estudiantes con calificaciones más bajas?</a:t>
            </a:r>
            <a:endParaRPr lang="es-MX" sz="3200" b="0" dirty="0">
              <a:solidFill>
                <a:schemeClr val="tx1"/>
              </a:solidFill>
              <a:effectLst/>
              <a:latin typeface="+mj-lt"/>
            </a:endParaRPr>
          </a:p>
        </p:txBody>
      </p:sp>
      <p:pic>
        <p:nvPicPr>
          <p:cNvPr id="1028" name="Picture 4" descr="duda - Antiun">
            <a:extLst>
              <a:ext uri="{FF2B5EF4-FFF2-40B4-BE49-F238E27FC236}">
                <a16:creationId xmlns:a16="http://schemas.microsoft.com/office/drawing/2014/main" id="{EC0B4617-F986-AC57-375C-5E19EF62D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830" y="4367784"/>
            <a:ext cx="2585466" cy="258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468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6CD38-45F0-948F-86FA-FE39E1A7B488}"/>
              </a:ext>
            </a:extLst>
          </p:cNvPr>
          <p:cNvSpPr>
            <a:spLocks noGrp="1"/>
          </p:cNvSpPr>
          <p:nvPr>
            <p:ph type="title"/>
          </p:nvPr>
        </p:nvSpPr>
        <p:spPr>
          <a:xfrm>
            <a:off x="913795" y="335120"/>
            <a:ext cx="10353762" cy="1257300"/>
          </a:xfrm>
        </p:spPr>
        <p:txBody>
          <a:bodyPr/>
          <a:lstStyle/>
          <a:p>
            <a:r>
              <a:rPr lang="es-MX" dirty="0">
                <a:solidFill>
                  <a:srgbClr val="FF8100"/>
                </a:solidFill>
              </a:rPr>
              <a:t>Preparación y Limpieza de los Datos</a:t>
            </a:r>
          </a:p>
        </p:txBody>
      </p:sp>
      <p:sp>
        <p:nvSpPr>
          <p:cNvPr id="3" name="Marcador de contenido 2">
            <a:extLst>
              <a:ext uri="{FF2B5EF4-FFF2-40B4-BE49-F238E27FC236}">
                <a16:creationId xmlns:a16="http://schemas.microsoft.com/office/drawing/2014/main" id="{6D83DD28-AB1C-6B6D-6D4D-5C6249ED6F33}"/>
              </a:ext>
            </a:extLst>
          </p:cNvPr>
          <p:cNvSpPr>
            <a:spLocks noGrp="1"/>
          </p:cNvSpPr>
          <p:nvPr>
            <p:ph idx="1"/>
          </p:nvPr>
        </p:nvSpPr>
        <p:spPr>
          <a:xfrm>
            <a:off x="913795" y="1466850"/>
            <a:ext cx="10353762" cy="3924299"/>
          </a:xfrm>
        </p:spPr>
        <p:txBody>
          <a:bodyPr>
            <a:normAutofit/>
          </a:bodyPr>
          <a:lstStyle/>
          <a:p>
            <a:pPr>
              <a:buFont typeface="Arial" panose="020B0604020202020204" pitchFamily="34" charset="0"/>
              <a:buChar char="•"/>
            </a:pPr>
            <a:r>
              <a:rPr lang="es-MX" sz="2400" b="0" i="0" u="none" strike="noStrike" dirty="0">
                <a:solidFill>
                  <a:schemeClr val="tx1"/>
                </a:solidFill>
                <a:effectLst/>
              </a:rPr>
              <a:t>La base de datos cuenta con 6607 registros y 20 campos los cuales se describen a continuación:</a:t>
            </a:r>
            <a:endParaRPr lang="es-MX" sz="2400" dirty="0">
              <a:solidFill>
                <a:schemeClr val="tx1"/>
              </a:solidFill>
            </a:endParaRPr>
          </a:p>
        </p:txBody>
      </p:sp>
      <p:pic>
        <p:nvPicPr>
          <p:cNvPr id="1026" name="Picture 2">
            <a:extLst>
              <a:ext uri="{FF2B5EF4-FFF2-40B4-BE49-F238E27FC236}">
                <a16:creationId xmlns:a16="http://schemas.microsoft.com/office/drawing/2014/main" id="{1F7AA12F-8390-E689-3D20-91589C0C8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518" y="2435101"/>
            <a:ext cx="8574360" cy="408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12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0798E-5DB8-B479-7B90-7F8499AF7690}"/>
              </a:ext>
            </a:extLst>
          </p:cNvPr>
          <p:cNvSpPr>
            <a:spLocks noGrp="1"/>
          </p:cNvSpPr>
          <p:nvPr>
            <p:ph type="title"/>
          </p:nvPr>
        </p:nvSpPr>
        <p:spPr>
          <a:xfrm>
            <a:off x="913795" y="468923"/>
            <a:ext cx="10353762" cy="1257300"/>
          </a:xfrm>
        </p:spPr>
        <p:txBody>
          <a:bodyPr/>
          <a:lstStyle/>
          <a:p>
            <a:r>
              <a:rPr lang="es-MX" dirty="0">
                <a:solidFill>
                  <a:srgbClr val="FF8100"/>
                </a:solidFill>
              </a:rPr>
              <a:t>Preparación y Limpieza de los Datos</a:t>
            </a:r>
          </a:p>
        </p:txBody>
      </p:sp>
      <p:sp>
        <p:nvSpPr>
          <p:cNvPr id="3" name="Marcador de contenido 2">
            <a:extLst>
              <a:ext uri="{FF2B5EF4-FFF2-40B4-BE49-F238E27FC236}">
                <a16:creationId xmlns:a16="http://schemas.microsoft.com/office/drawing/2014/main" id="{CE9C300F-6799-B340-C694-F1EE13E59417}"/>
              </a:ext>
            </a:extLst>
          </p:cNvPr>
          <p:cNvSpPr>
            <a:spLocks noGrp="1"/>
          </p:cNvSpPr>
          <p:nvPr>
            <p:ph idx="1"/>
          </p:nvPr>
        </p:nvSpPr>
        <p:spPr>
          <a:xfrm>
            <a:off x="913795" y="1571479"/>
            <a:ext cx="10353762" cy="4171950"/>
          </a:xfrm>
        </p:spPr>
        <p:txBody>
          <a:bodyPr>
            <a:noAutofit/>
          </a:bodyPr>
          <a:lstStyle/>
          <a:p>
            <a:pPr marL="36900" indent="0" rtl="0">
              <a:spcBef>
                <a:spcPts val="0"/>
              </a:spcBef>
              <a:spcAft>
                <a:spcPts val="0"/>
              </a:spcAft>
              <a:buNone/>
            </a:pPr>
            <a:endParaRPr lang="es-MX" sz="2400" b="0" i="0" u="none" strike="noStrike" dirty="0">
              <a:solidFill>
                <a:schemeClr val="tx1"/>
              </a:solidFill>
              <a:effectLst/>
              <a:latin typeface="+mj-lt"/>
            </a:endParaRPr>
          </a:p>
          <a:p>
            <a:pPr marL="36900" indent="0" algn="just" rtl="0">
              <a:spcBef>
                <a:spcPts val="0"/>
              </a:spcBef>
              <a:spcAft>
                <a:spcPts val="0"/>
              </a:spcAft>
              <a:buNone/>
            </a:pPr>
            <a:r>
              <a:rPr lang="es-MX" sz="2400" b="0" i="0" u="none" strike="noStrike" dirty="0">
                <a:solidFill>
                  <a:schemeClr val="tx1"/>
                </a:solidFill>
                <a:effectLst/>
                <a:latin typeface="+mj-lt"/>
              </a:rPr>
              <a:t>Haciendo uso de la función de Excel CONTAR.BLANCO, nos percatamos que el 3.47% de los registros contaban con al menos un campo en blanco (NULL), debido a que el porcentaje no es relevante decidimos eliminar los registros.</a:t>
            </a:r>
          </a:p>
          <a:p>
            <a:pPr marL="36900" indent="0" algn="just" rtl="0">
              <a:spcBef>
                <a:spcPts val="0"/>
              </a:spcBef>
              <a:spcAft>
                <a:spcPts val="0"/>
              </a:spcAft>
              <a:buNone/>
            </a:pPr>
            <a:endParaRPr lang="es-MX" sz="2400" b="0" dirty="0">
              <a:solidFill>
                <a:schemeClr val="tx1"/>
              </a:solidFill>
              <a:effectLst/>
              <a:latin typeface="+mj-lt"/>
            </a:endParaRPr>
          </a:p>
          <a:p>
            <a:pPr marL="36900" indent="0" algn="just" rtl="0">
              <a:spcBef>
                <a:spcPts val="0"/>
              </a:spcBef>
              <a:spcAft>
                <a:spcPts val="0"/>
              </a:spcAft>
              <a:buNone/>
            </a:pPr>
            <a:r>
              <a:rPr lang="es-MX" sz="2400" b="0" i="0" u="none" strike="noStrike" dirty="0">
                <a:solidFill>
                  <a:schemeClr val="tx1"/>
                </a:solidFill>
                <a:effectLst/>
                <a:latin typeface="+mj-lt"/>
              </a:rPr>
              <a:t>Al final de cada fila colocamos la función antes mencionada, con el rango de todos los campos, corrimos la fórmula para duplicar en cada uno de los registros, con el uso de un filtro seleccionamos los registros mayores a cero y procedimos a eliminar las filas.</a:t>
            </a:r>
            <a:endParaRPr lang="es-MX" sz="2400" b="0" dirty="0">
              <a:solidFill>
                <a:schemeClr val="tx1"/>
              </a:solidFill>
              <a:effectLst/>
              <a:latin typeface="+mj-lt"/>
            </a:endParaRPr>
          </a:p>
        </p:txBody>
      </p:sp>
    </p:spTree>
    <p:extLst>
      <p:ext uri="{BB962C8B-B14F-4D97-AF65-F5344CB8AC3E}">
        <p14:creationId xmlns:p14="http://schemas.microsoft.com/office/powerpoint/2010/main" val="172112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4F559-677B-3369-79BA-0B24BABD00F2}"/>
              </a:ext>
            </a:extLst>
          </p:cNvPr>
          <p:cNvSpPr>
            <a:spLocks noGrp="1"/>
          </p:cNvSpPr>
          <p:nvPr>
            <p:ph type="title"/>
          </p:nvPr>
        </p:nvSpPr>
        <p:spPr/>
        <p:txBody>
          <a:bodyPr/>
          <a:lstStyle/>
          <a:p>
            <a:r>
              <a:rPr lang="es-MX" dirty="0"/>
              <a:t>Análisis exploratorio</a:t>
            </a:r>
          </a:p>
        </p:txBody>
      </p:sp>
      <p:pic>
        <p:nvPicPr>
          <p:cNvPr id="5" name="Marcador de contenido 4">
            <a:extLst>
              <a:ext uri="{FF2B5EF4-FFF2-40B4-BE49-F238E27FC236}">
                <a16:creationId xmlns:a16="http://schemas.microsoft.com/office/drawing/2014/main" id="{6DC3E082-BA55-83E4-1084-0F4BE6FB3F87}"/>
              </a:ext>
            </a:extLst>
          </p:cNvPr>
          <p:cNvPicPr>
            <a:picLocks noGrp="1" noChangeAspect="1"/>
          </p:cNvPicPr>
          <p:nvPr>
            <p:ph idx="1"/>
          </p:nvPr>
        </p:nvPicPr>
        <p:blipFill>
          <a:blip r:embed="rId2"/>
          <a:stretch>
            <a:fillRect/>
          </a:stretch>
        </p:blipFill>
        <p:spPr>
          <a:xfrm>
            <a:off x="1173399" y="1656280"/>
            <a:ext cx="9845201" cy="5023651"/>
          </a:xfrm>
        </p:spPr>
      </p:pic>
    </p:spTree>
    <p:extLst>
      <p:ext uri="{BB962C8B-B14F-4D97-AF65-F5344CB8AC3E}">
        <p14:creationId xmlns:p14="http://schemas.microsoft.com/office/powerpoint/2010/main" val="11488384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6024_TF11665031.potx" id="{8D02D418-DBE3-453B-AF63-C3FE7CEEB34D}" vid="{8811790F-23CB-495E-BC46-FDD7FE2352F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openxmlformats.org/package/2006/metadata/core-properties"/>
    <ds:schemaRef ds:uri="http://purl.org/dc/dcmitype/"/>
    <ds:schemaRef ds:uri="http://purl.org/dc/terms/"/>
    <ds:schemaRef ds:uri="http://schemas.microsoft.com/office/2006/metadata/properties"/>
    <ds:schemaRef ds:uri="http://schemas.microsoft.com/office/2006/documentManagement/types"/>
    <ds:schemaRef ds:uri="16c05727-aa75-4e4a-9b5f-8a80a1165891"/>
    <ds:schemaRef ds:uri="http://www.w3.org/XML/1998/namespace"/>
    <ds:schemaRef ds:uri="http://purl.org/dc/elements/1.1/"/>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Pilares de enteros</Template>
  <TotalTime>294</TotalTime>
  <Words>674</Words>
  <Application>Microsoft Office PowerPoint</Application>
  <PresentationFormat>Panorámica</PresentationFormat>
  <Paragraphs>61</Paragraphs>
  <Slides>15</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Arial Nova</vt:lpstr>
      <vt:lpstr>Arial Nova Light</vt:lpstr>
      <vt:lpstr>Calibri</vt:lpstr>
      <vt:lpstr>Trebuchet MS</vt:lpstr>
      <vt:lpstr>Wingdings 2</vt:lpstr>
      <vt:lpstr>SlateVTI</vt:lpstr>
      <vt:lpstr>Presentación de PowerPoint</vt:lpstr>
      <vt:lpstr>Introducción</vt:lpstr>
      <vt:lpstr>Herramientas utilizadas</vt:lpstr>
      <vt:lpstr>Justificación</vt:lpstr>
      <vt:lpstr>Observación</vt:lpstr>
      <vt:lpstr>Preguntas a responder</vt:lpstr>
      <vt:lpstr>Preparación y Limpieza de los Datos</vt:lpstr>
      <vt:lpstr>Preparación y Limpieza de los Datos</vt:lpstr>
      <vt:lpstr>Análisis exploratorio</vt:lpstr>
      <vt:lpstr>Analisis exploratorio de los datos</vt:lpstr>
      <vt:lpstr>Análisis y exploración en Excel</vt:lpstr>
      <vt:lpstr>Visualizacion de datos</vt:lpstr>
      <vt:lpstr>Interpretación y Conclusiones (Hallazgos)</vt:lpstr>
      <vt:lpstr>Conclusiones Generales</vt:lpstr>
      <vt:lpstr>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María Valeria García Verdugo</dc:creator>
  <cp:lastModifiedBy>Usuario1</cp:lastModifiedBy>
  <cp:revision>5</cp:revision>
  <dcterms:created xsi:type="dcterms:W3CDTF">2024-10-11T04:51:03Z</dcterms:created>
  <dcterms:modified xsi:type="dcterms:W3CDTF">2024-10-12T04:25:53Z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